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06" r:id="rId2"/>
  </p:sldMasterIdLst>
  <p:notesMasterIdLst>
    <p:notesMasterId r:id="rId18"/>
  </p:notesMasterIdLst>
  <p:sldIdLst>
    <p:sldId id="256" r:id="rId3"/>
    <p:sldId id="324" r:id="rId4"/>
    <p:sldId id="318" r:id="rId5"/>
    <p:sldId id="306" r:id="rId6"/>
    <p:sldId id="297" r:id="rId7"/>
    <p:sldId id="328" r:id="rId8"/>
    <p:sldId id="329" r:id="rId9"/>
    <p:sldId id="327" r:id="rId10"/>
    <p:sldId id="330" r:id="rId11"/>
    <p:sldId id="299" r:id="rId12"/>
    <p:sldId id="326" r:id="rId13"/>
    <p:sldId id="301" r:id="rId14"/>
    <p:sldId id="331" r:id="rId15"/>
    <p:sldId id="325" r:id="rId16"/>
    <p:sldId id="33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9900"/>
    <a:srgbClr val="FFCC00"/>
    <a:srgbClr val="013657"/>
    <a:srgbClr val="CC3300"/>
    <a:srgbClr val="95097A"/>
    <a:srgbClr val="33CC33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2" autoAdjust="0"/>
    <p:restoredTop sz="87092" autoAdjust="0"/>
  </p:normalViewPr>
  <p:slideViewPr>
    <p:cSldViewPr>
      <p:cViewPr varScale="1">
        <p:scale>
          <a:sx n="38" d="100"/>
          <a:sy n="38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34" charset="0"/>
              </a:defRPr>
            </a:lvl1pPr>
          </a:lstStyle>
          <a:p>
            <a:fld id="{576050F4-7AA1-470B-881E-6D710FE466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905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E1E586D9-F121-4BC7-87C0-725E5E176291}" type="slidenum">
              <a:rPr lang="en-US" altLang="zh-CN" sz="1200" b="0">
                <a:latin typeface="Arial" pitchFamily="34" charset="0"/>
              </a:rPr>
              <a:pPr/>
              <a:t>1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3164B354-B9B1-4C56-9FD3-3D52B7087C5D}" type="slidenum">
              <a:rPr lang="en-US" altLang="zh-CN" sz="1200" b="0">
                <a:latin typeface="Arial" pitchFamily="34" charset="0"/>
              </a:rPr>
              <a:pPr algn="r" eaLnBrk="1" hangingPunct="1"/>
              <a:t>10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B8BE572F-BA56-49E0-956A-BEE5397EF626}" type="slidenum">
              <a:rPr lang="en-US" altLang="zh-CN" sz="1200" b="0">
                <a:latin typeface="Arial" pitchFamily="34" charset="0"/>
              </a:rPr>
              <a:pPr algn="r" eaLnBrk="1" hangingPunct="1"/>
              <a:t>11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B4B45BDB-689B-4675-BA33-EEED56F5215F}" type="slidenum">
              <a:rPr lang="en-US" altLang="zh-CN" sz="1200" b="0">
                <a:latin typeface="Arial" pitchFamily="34" charset="0"/>
              </a:rPr>
              <a:pPr algn="r" eaLnBrk="1" hangingPunct="1"/>
              <a:t>12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286A79EA-9B17-4A5F-B400-15F1FDB6411F}" type="slidenum">
              <a:rPr lang="en-US" altLang="zh-CN" sz="1200" b="0">
                <a:latin typeface="Arial" pitchFamily="34" charset="0"/>
              </a:rPr>
              <a:pPr algn="r" eaLnBrk="1" hangingPunct="1"/>
              <a:t>13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A6AC4D8E-3C1F-4876-92A3-097CC0C6B9D6}" type="slidenum">
              <a:rPr lang="en-US" altLang="zh-CN" sz="1200" b="0">
                <a:latin typeface="Arial" pitchFamily="34" charset="0"/>
              </a:rPr>
              <a:pPr algn="r" eaLnBrk="1" hangingPunct="1"/>
              <a:t>14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48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EDDE13D9-982A-481A-B6B6-F734185AD068}" type="slidenum">
              <a:rPr lang="en-US" altLang="zh-CN" sz="1200" b="0">
                <a:latin typeface="Arial" pitchFamily="34" charset="0"/>
              </a:rPr>
              <a:pPr algn="r" eaLnBrk="1" hangingPunct="1"/>
              <a:t>15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B8FA1ADB-6D81-48A5-94E1-EBDCD30531A3}" type="slidenum">
              <a:rPr lang="en-US" altLang="zh-CN" sz="1200" b="0">
                <a:latin typeface="Arial" pitchFamily="34" charset="0"/>
              </a:rPr>
              <a:pPr algn="r" eaLnBrk="1" hangingPunct="1"/>
              <a:t>2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039F1BD0-247D-4E4C-B62A-F0D1AC4A7A74}" type="slidenum">
              <a:rPr lang="en-US" altLang="zh-CN" sz="1200" b="0">
                <a:latin typeface="Arial" pitchFamily="34" charset="0"/>
              </a:rPr>
              <a:pPr algn="r" eaLnBrk="1" hangingPunct="1"/>
              <a:t>3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A94548F2-A712-4E1D-A1DE-26C2358E162A}" type="slidenum">
              <a:rPr lang="en-US" altLang="zh-CN" sz="1200" b="0">
                <a:latin typeface="Arial" pitchFamily="34" charset="0"/>
              </a:rPr>
              <a:pPr algn="r" eaLnBrk="1" hangingPunct="1"/>
              <a:t>4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DBD3D668-A22E-421A-9F0E-A48A8374501F}" type="slidenum">
              <a:rPr lang="en-US" altLang="zh-CN" sz="1200" b="0">
                <a:latin typeface="Arial" pitchFamily="34" charset="0"/>
              </a:rPr>
              <a:pPr algn="r" eaLnBrk="1" hangingPunct="1"/>
              <a:t>5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858BA581-678E-4E50-B4F3-9187BAECADC3}" type="slidenum">
              <a:rPr lang="en-US" altLang="zh-CN" sz="1200" b="0">
                <a:latin typeface="Arial" pitchFamily="34" charset="0"/>
              </a:rPr>
              <a:pPr algn="r" eaLnBrk="1" hangingPunct="1"/>
              <a:t>6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989C3331-8AF1-4AF5-B69D-A73E2412C4DB}" type="slidenum">
              <a:rPr lang="en-US" altLang="zh-CN" sz="1200" b="0">
                <a:latin typeface="Arial" pitchFamily="34" charset="0"/>
              </a:rPr>
              <a:pPr algn="r" eaLnBrk="1" hangingPunct="1"/>
              <a:t>7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17D75A75-47C5-4B84-936E-3ADC5236F06F}" type="slidenum">
              <a:rPr lang="en-US" altLang="zh-CN" sz="1200" b="0">
                <a:latin typeface="Arial" pitchFamily="34" charset="0"/>
              </a:rPr>
              <a:pPr algn="r" eaLnBrk="1" hangingPunct="1"/>
              <a:t>8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12348188-9BB1-4BA3-AF56-ED453D785608}" type="slidenum">
              <a:rPr lang="en-US" altLang="zh-CN" sz="1200" b="0">
                <a:latin typeface="Arial" pitchFamily="34" charset="0"/>
              </a:rPr>
              <a:pPr algn="r" eaLnBrk="1" hangingPunct="1"/>
              <a:t>9</a:t>
            </a:fld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0" y="0"/>
            <a:ext cx="9140825" cy="6856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gray">
          <a:xfrm>
            <a:off x="0" y="3200400"/>
            <a:ext cx="9144000" cy="0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pic>
        <p:nvPicPr>
          <p:cNvPr id="9" name="Picture 9" descr="CL_Logo_RGB_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013450" y="5002213"/>
            <a:ext cx="2697163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3365500"/>
            <a:ext cx="8229600" cy="304800"/>
          </a:xfrm>
          <a:solidFill>
            <a:schemeClr val="accent1"/>
          </a:solidFill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1828800"/>
          </a:xfrm>
        </p:spPr>
        <p:txBody>
          <a:bodyPr anchor="b"/>
          <a:lstStyle>
            <a:lvl1pPr>
              <a:lnSpc>
                <a:spcPts val="42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1747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2CD51-2A49-4549-8929-4F031DDC1D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079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2813"/>
            <a:ext cx="2057400" cy="4878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2813"/>
            <a:ext cx="6019800" cy="4878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73B6F-B41C-4DEB-A86A-C4BA316681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3274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C0502-75B7-4535-9145-AB401184D42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6332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014BC-6293-416D-B49D-82EE97C79C3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5653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0C0CA-5A96-4082-8759-7AEA899E81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5533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26FCA-F0BC-4905-B11C-550624F645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2572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F326BB-EA6F-4C17-A572-2B765D00A7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9703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794E31-C9E5-4699-9897-2A5160CA73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9251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3406A1-66B7-4419-9091-C251AD55A53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6317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D60D54-E97B-443E-AD4C-83B18A3843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4708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6472B-CD7F-49EB-9D84-D321E01AD2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970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9EEB5-E657-4795-ABDD-0BB4DE8A4A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999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D94EF-F9D6-423A-A85C-A75FC282FF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9141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2813"/>
            <a:ext cx="2057400" cy="4878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2813"/>
            <a:ext cx="6019800" cy="4878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4F00A-747F-4453-9DE7-13B408A91BD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519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51EE8-6625-40BC-A1DB-337534C22B1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218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755592-7C69-4689-B6EA-D2D1E743C2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512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72C3F-A696-48D0-A609-12A2BDF9B7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6480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F1BE6-F110-4FDC-9765-097096EC21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153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F7BA43-A514-4446-BB78-3C961CDCE0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83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C503D-83CE-4E5F-AD36-7AB0D60CB9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014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9C2852-4F88-4FC4-8E8A-7EBF8F4E67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922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90" b="52380"/>
          <a:stretch>
            <a:fillRect/>
          </a:stretch>
        </p:blipFill>
        <p:spPr bwMode="gray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gray">
          <a:xfrm>
            <a:off x="0" y="684213"/>
            <a:ext cx="9144000" cy="1095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57800" y="64262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26200"/>
            <a:ext cx="457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262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latin typeface="Arial" pitchFamily="34" charset="0"/>
              </a:defRPr>
            </a:lvl1pPr>
          </a:lstStyle>
          <a:p>
            <a:fld id="{EEE10A72-8563-42E0-B743-A8D13804AD8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912813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gray">
          <a:xfrm>
            <a:off x="0" y="6721475"/>
            <a:ext cx="9144000" cy="136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pic>
        <p:nvPicPr>
          <p:cNvPr id="2058" name="Picture 10" descr="CL_Logo_RGB_PNG"/>
          <p:cNvPicPr preferRelativeResize="0"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800" y="6035675"/>
            <a:ext cx="154463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xStyles>
    <p:titleStyle>
      <a:lvl1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2pPr>
      <a:lvl3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3pPr>
      <a:lvl4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4pPr>
      <a:lvl5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5pPr>
      <a:lvl6pPr marL="4572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6pPr>
      <a:lvl7pPr marL="9144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7pPr>
      <a:lvl8pPr marL="13716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8pPr>
      <a:lvl9pPr marL="18288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5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7013" algn="l" rtl="0" eaLnBrk="0" fontAlgn="base" hangingPunct="0">
        <a:lnSpc>
          <a:spcPts val="22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449263" indent="-219075" algn="l" rtl="0" eaLnBrk="0" fontAlgn="base" hangingPunct="0">
        <a:lnSpc>
          <a:spcPts val="18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600">
          <a:solidFill>
            <a:schemeClr val="tx1"/>
          </a:solidFill>
          <a:latin typeface="+mn-lt"/>
        </a:defRPr>
      </a:lvl3pPr>
      <a:lvl4pPr marL="682625" indent="-231775" algn="l" rtl="0" eaLnBrk="0" fontAlgn="base" hangingPunct="0">
        <a:lnSpc>
          <a:spcPts val="18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600">
          <a:solidFill>
            <a:schemeClr val="tx1"/>
          </a:solidFill>
          <a:latin typeface="+mn-lt"/>
        </a:defRPr>
      </a:lvl4pPr>
      <a:lvl5pPr marL="915988" indent="-231775" algn="l" rtl="0" eaLnBrk="0" fontAlgn="base" hangingPunct="0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</a:defRPr>
      </a:lvl5pPr>
      <a:lvl6pPr marL="13731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</a:defRPr>
      </a:lvl6pPr>
      <a:lvl7pPr marL="18303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</a:defRPr>
      </a:lvl7pPr>
      <a:lvl8pPr marL="22875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</a:defRPr>
      </a:lvl8pPr>
      <a:lvl9pPr marL="27447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90" b="52380"/>
          <a:stretch>
            <a:fillRect/>
          </a:stretch>
        </p:blipFill>
        <p:spPr bwMode="gray">
          <a:xfrm>
            <a:off x="0" y="0"/>
            <a:ext cx="9145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ChangeArrowheads="1"/>
          </p:cNvSpPr>
          <p:nvPr/>
        </p:nvSpPr>
        <p:spPr bwMode="gray">
          <a:xfrm>
            <a:off x="0" y="684213"/>
            <a:ext cx="9144000" cy="1095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57800" y="64262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26200"/>
            <a:ext cx="457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262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latin typeface="Arial" pitchFamily="34" charset="0"/>
              </a:defRPr>
            </a:lvl1pPr>
          </a:lstStyle>
          <a:p>
            <a:fld id="{1BE0784E-A8F6-4C46-B855-A0DDA1B4532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912813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gray">
          <a:xfrm>
            <a:off x="0" y="6721475"/>
            <a:ext cx="9144000" cy="136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sz="1800" b="0">
              <a:latin typeface="Arial" pitchFamily="34" charset="0"/>
            </a:endParaRPr>
          </a:p>
        </p:txBody>
      </p:sp>
      <p:pic>
        <p:nvPicPr>
          <p:cNvPr id="3082" name="Picture 10" descr="CL_Logo_RGB_PNG"/>
          <p:cNvPicPr preferRelativeResize="0"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800" y="6035675"/>
            <a:ext cx="154463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5pPr>
      <a:lvl6pPr marL="4572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6pPr>
      <a:lvl7pPr marL="9144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7pPr>
      <a:lvl8pPr marL="13716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8pPr>
      <a:lvl9pPr marL="1828800" algn="l" rtl="0" fontAlgn="base">
        <a:lnSpc>
          <a:spcPts val="2400"/>
        </a:lnSpc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5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7013" algn="l" rtl="0" eaLnBrk="0" fontAlgn="base" hangingPunct="0">
        <a:lnSpc>
          <a:spcPts val="2200"/>
        </a:lnSpc>
        <a:spcBef>
          <a:spcPct val="5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449263" indent="-219075" algn="l" rtl="0" eaLnBrk="0" fontAlgn="base" hangingPunct="0">
        <a:lnSpc>
          <a:spcPts val="18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600">
          <a:solidFill>
            <a:schemeClr val="tx1"/>
          </a:solidFill>
          <a:latin typeface="+mn-lt"/>
          <a:ea typeface="+mn-ea"/>
        </a:defRPr>
      </a:lvl3pPr>
      <a:lvl4pPr marL="682625" indent="-231775" algn="l" rtl="0" eaLnBrk="0" fontAlgn="base" hangingPunct="0">
        <a:lnSpc>
          <a:spcPts val="18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915988" indent="-231775" algn="l" rtl="0" eaLnBrk="0" fontAlgn="base" hangingPunct="0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ea typeface="+mn-ea"/>
        </a:defRPr>
      </a:lvl5pPr>
      <a:lvl6pPr marL="13731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ea typeface="+mn-ea"/>
        </a:defRPr>
      </a:lvl6pPr>
      <a:lvl7pPr marL="18303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ea typeface="+mn-ea"/>
        </a:defRPr>
      </a:lvl7pPr>
      <a:lvl8pPr marL="22875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ea typeface="+mn-ea"/>
        </a:defRPr>
      </a:lvl8pPr>
      <a:lvl9pPr marL="2744788" indent="-231775" algn="l" rtl="0" fontAlgn="base">
        <a:lnSpc>
          <a:spcPts val="1600"/>
        </a:lnSpc>
        <a:spcBef>
          <a:spcPct val="5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/>
          </p:cNvSpPr>
          <p:nvPr/>
        </p:nvSpPr>
        <p:spPr bwMode="auto">
          <a:xfrm>
            <a:off x="2771775" y="3429000"/>
            <a:ext cx="3829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The Second Period</a:t>
            </a:r>
            <a:endParaRPr lang="zh-CN" altLang="en-U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627313" y="4221163"/>
            <a:ext cx="424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0">
                <a:solidFill>
                  <a:schemeClr val="accent2"/>
                </a:solidFill>
                <a:latin typeface="华文彩云" pitchFamily="2" charset="-122"/>
                <a:ea typeface="华文彩云" pitchFamily="2" charset="-122"/>
              </a:rPr>
              <a:t>Section A(2d-3c)</a:t>
            </a:r>
          </a:p>
        </p:txBody>
      </p:sp>
      <p:sp>
        <p:nvSpPr>
          <p:cNvPr id="5124" name="WordArt 5" descr="纸袋"/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6705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Unit 1 Can you play the guitar?</a:t>
            </a:r>
            <a:endParaRPr lang="zh-CN" altLang="en-US" sz="3600" kern="10">
              <a:ln w="9525">
                <a:solidFill>
                  <a:schemeClr val="accent2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aphicFrame>
        <p:nvGraphicFramePr>
          <p:cNvPr id="43060" name="Group 52"/>
          <p:cNvGraphicFramePr>
            <a:graphicFrameLocks noGrp="1"/>
          </p:cNvGraphicFramePr>
          <p:nvPr/>
        </p:nvGraphicFramePr>
        <p:xfrm>
          <a:off x="674688" y="1219200"/>
          <a:ext cx="8153400" cy="4064000"/>
        </p:xfrm>
        <a:graphic>
          <a:graphicData uri="http://schemas.openxmlformats.org/drawingml/2006/table">
            <a:tbl>
              <a:tblPr/>
              <a:tblGrid>
                <a:gridCol w="4152900"/>
                <a:gridCol w="40005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Can you swim?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 I can./No, I can’t.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Can he play chess?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 he can./No, he can’t.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Can you and Tom play chess?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 we can./No we can’t.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Can Jane and Jill swim?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 they can./No, they can’t.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What can you do?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 can dance./I can’t sing.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14359" name="Rectangle 34"/>
          <p:cNvSpPr>
            <a:spLocks noChangeArrowheads="1"/>
          </p:cNvSpPr>
          <p:nvPr/>
        </p:nvSpPr>
        <p:spPr bwMode="auto">
          <a:xfrm>
            <a:off x="457200" y="1981200"/>
            <a:ext cx="8153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grpSp>
        <p:nvGrpSpPr>
          <p:cNvPr id="14360" name="Group 38"/>
          <p:cNvGrpSpPr>
            <a:grpSpLocks/>
          </p:cNvGrpSpPr>
          <p:nvPr/>
        </p:nvGrpSpPr>
        <p:grpSpPr bwMode="auto">
          <a:xfrm>
            <a:off x="228600" y="0"/>
            <a:ext cx="3048000" cy="787400"/>
            <a:chOff x="144" y="0"/>
            <a:chExt cx="1920" cy="496"/>
          </a:xfrm>
        </p:grpSpPr>
        <p:sp>
          <p:nvSpPr>
            <p:cNvPr id="14369" name="Oval 36"/>
            <p:cNvSpPr>
              <a:spLocks noChangeArrowheads="1"/>
            </p:cNvSpPr>
            <p:nvPr/>
          </p:nvSpPr>
          <p:spPr bwMode="auto">
            <a:xfrm>
              <a:off x="144" y="0"/>
              <a:ext cx="1920" cy="48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4370" name="Text Box 37"/>
            <p:cNvSpPr txBox="1">
              <a:spLocks noChangeArrowheads="1"/>
            </p:cNvSpPr>
            <p:nvPr/>
          </p:nvSpPr>
          <p:spPr bwMode="auto">
            <a:xfrm>
              <a:off x="480" y="0"/>
              <a:ext cx="1121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US" altLang="zh-CN" sz="2400"/>
                <a:t>Grammar</a:t>
              </a:r>
            </a:p>
            <a:p>
              <a:pPr>
                <a:lnSpc>
                  <a:spcPct val="95000"/>
                </a:lnSpc>
              </a:pPr>
              <a:r>
                <a:rPr lang="en-US" altLang="zh-CN" sz="2400"/>
                <a:t>   Focus</a:t>
              </a:r>
            </a:p>
          </p:txBody>
        </p:sp>
      </p:grpSp>
      <p:graphicFrame>
        <p:nvGraphicFramePr>
          <p:cNvPr id="43059" name="Group 51"/>
          <p:cNvGraphicFramePr>
            <a:graphicFrameLocks noGrp="1"/>
          </p:cNvGraphicFramePr>
          <p:nvPr/>
        </p:nvGraphicFramePr>
        <p:xfrm>
          <a:off x="685800" y="5276850"/>
          <a:ext cx="8153400" cy="812800"/>
        </p:xfrm>
        <a:graphic>
          <a:graphicData uri="http://schemas.openxmlformats.org/drawingml/2006/table">
            <a:tbl>
              <a:tblPr/>
              <a:tblGrid>
                <a:gridCol w="4114800"/>
                <a:gridCol w="40386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What club do you want to join?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We want to join the chess club.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1325" y="171450"/>
            <a:ext cx="4435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情态动词</a:t>
            </a:r>
            <a:r>
              <a:rPr lang="en-US" altLang="zh-CN"/>
              <a:t>can </a:t>
            </a:r>
            <a:r>
              <a:rPr lang="zh-CN" altLang="en-US"/>
              <a:t>的特点：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1143000" y="836613"/>
            <a:ext cx="7473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Can you sing</a:t>
            </a:r>
            <a:r>
              <a:rPr lang="zh-CN" altLang="en-US"/>
              <a:t>？    </a:t>
            </a:r>
            <a:r>
              <a:rPr lang="en-US" altLang="zh-CN"/>
              <a:t>Yes, I can./No, I can</a:t>
            </a:r>
            <a:r>
              <a:rPr lang="en-US" altLang="zh-CN">
                <a:latin typeface="Arial" pitchFamily="34" charset="0"/>
              </a:rPr>
              <a:t>’</a:t>
            </a:r>
            <a:r>
              <a:rPr lang="en-US" altLang="zh-CN"/>
              <a:t>t.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04800" y="1600200"/>
            <a:ext cx="5580063" cy="685800"/>
            <a:chOff x="192" y="1008"/>
            <a:chExt cx="3515" cy="432"/>
          </a:xfrm>
        </p:grpSpPr>
        <p:sp>
          <p:nvSpPr>
            <p:cNvPr id="15380" name="AutoShape 5"/>
            <p:cNvSpPr>
              <a:spLocks noChangeArrowheads="1"/>
            </p:cNvSpPr>
            <p:nvPr/>
          </p:nvSpPr>
          <p:spPr bwMode="auto">
            <a:xfrm>
              <a:off x="192" y="1008"/>
              <a:ext cx="528" cy="432"/>
            </a:xfrm>
            <a:prstGeom prst="star4">
              <a:avLst>
                <a:gd name="adj" fmla="val 1060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5381" name="Text Box 6"/>
            <p:cNvSpPr txBox="1">
              <a:spLocks noChangeArrowheads="1"/>
            </p:cNvSpPr>
            <p:nvPr/>
          </p:nvSpPr>
          <p:spPr bwMode="auto">
            <a:xfrm>
              <a:off x="720" y="1025"/>
              <a:ext cx="298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rgbClr val="CC3300"/>
                  </a:solidFill>
                </a:rPr>
                <a:t>情态动词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表示能力。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04800" y="2362200"/>
            <a:ext cx="6396038" cy="685800"/>
            <a:chOff x="192" y="1008"/>
            <a:chExt cx="4029" cy="432"/>
          </a:xfrm>
        </p:grpSpPr>
        <p:sp>
          <p:nvSpPr>
            <p:cNvPr id="15378" name="AutoShape 9"/>
            <p:cNvSpPr>
              <a:spLocks noChangeArrowheads="1"/>
            </p:cNvSpPr>
            <p:nvPr/>
          </p:nvSpPr>
          <p:spPr bwMode="auto">
            <a:xfrm>
              <a:off x="192" y="1008"/>
              <a:ext cx="528" cy="432"/>
            </a:xfrm>
            <a:prstGeom prst="star4">
              <a:avLst>
                <a:gd name="adj" fmla="val 1060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5379" name="Text Box 10"/>
            <p:cNvSpPr txBox="1">
              <a:spLocks noChangeArrowheads="1"/>
            </p:cNvSpPr>
            <p:nvPr/>
          </p:nvSpPr>
          <p:spPr bwMode="auto">
            <a:xfrm>
              <a:off x="720" y="1025"/>
              <a:ext cx="350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rgbClr val="CC3300"/>
                  </a:solidFill>
                </a:rPr>
                <a:t>情态动词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后加动词原形。</a:t>
              </a:r>
            </a:p>
          </p:txBody>
        </p:sp>
      </p:grp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1143000" y="4267200"/>
            <a:ext cx="73596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He can dance and they can play chess</a:t>
            </a:r>
            <a:r>
              <a:rPr lang="zh-CN" altLang="en-US"/>
              <a:t>。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04800" y="4876800"/>
            <a:ext cx="7212013" cy="685800"/>
            <a:chOff x="192" y="1008"/>
            <a:chExt cx="4543" cy="432"/>
          </a:xfrm>
        </p:grpSpPr>
        <p:sp>
          <p:nvSpPr>
            <p:cNvPr id="15376" name="AutoShape 13"/>
            <p:cNvSpPr>
              <a:spLocks noChangeArrowheads="1"/>
            </p:cNvSpPr>
            <p:nvPr/>
          </p:nvSpPr>
          <p:spPr bwMode="auto">
            <a:xfrm>
              <a:off x="192" y="1008"/>
              <a:ext cx="528" cy="432"/>
            </a:xfrm>
            <a:prstGeom prst="star4">
              <a:avLst>
                <a:gd name="adj" fmla="val 1060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5377" name="Text Box 14"/>
            <p:cNvSpPr txBox="1">
              <a:spLocks noChangeArrowheads="1"/>
            </p:cNvSpPr>
            <p:nvPr/>
          </p:nvSpPr>
          <p:spPr bwMode="auto">
            <a:xfrm>
              <a:off x="720" y="1025"/>
              <a:ext cx="401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rgbClr val="CC3300"/>
                  </a:solidFill>
                </a:rPr>
                <a:t>情态动词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无人称和数的变化。</a:t>
              </a:r>
            </a:p>
          </p:txBody>
        </p:sp>
      </p:grpSp>
      <p:sp>
        <p:nvSpPr>
          <p:cNvPr id="113680" name="Text Box 16"/>
          <p:cNvSpPr txBox="1">
            <a:spLocks noChangeArrowheads="1"/>
          </p:cNvSpPr>
          <p:nvPr/>
        </p:nvSpPr>
        <p:spPr bwMode="auto">
          <a:xfrm>
            <a:off x="1447800" y="5486400"/>
            <a:ext cx="6607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She can sing, but she can</a:t>
            </a:r>
            <a:r>
              <a:rPr lang="en-US" altLang="zh-CN">
                <a:latin typeface="Arial" pitchFamily="34" charset="0"/>
              </a:rPr>
              <a:t>’</a:t>
            </a:r>
            <a:r>
              <a:rPr lang="en-US" altLang="zh-CN"/>
              <a:t>t dance</a:t>
            </a:r>
            <a:r>
              <a:rPr lang="zh-CN" altLang="en-US"/>
              <a:t>。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81000" y="5943600"/>
            <a:ext cx="8183563" cy="685800"/>
            <a:chOff x="192" y="1008"/>
            <a:chExt cx="5155" cy="432"/>
          </a:xfrm>
        </p:grpSpPr>
        <p:sp>
          <p:nvSpPr>
            <p:cNvPr id="15374" name="AutoShape 18"/>
            <p:cNvSpPr>
              <a:spLocks noChangeArrowheads="1"/>
            </p:cNvSpPr>
            <p:nvPr/>
          </p:nvSpPr>
          <p:spPr bwMode="auto">
            <a:xfrm>
              <a:off x="192" y="1008"/>
              <a:ext cx="528" cy="432"/>
            </a:xfrm>
            <a:prstGeom prst="star4">
              <a:avLst>
                <a:gd name="adj" fmla="val 1060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5375" name="Text Box 19"/>
            <p:cNvSpPr txBox="1">
              <a:spLocks noChangeArrowheads="1"/>
            </p:cNvSpPr>
            <p:nvPr/>
          </p:nvSpPr>
          <p:spPr bwMode="auto">
            <a:xfrm>
              <a:off x="720" y="1025"/>
              <a:ext cx="462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rgbClr val="CC3300"/>
                  </a:solidFill>
                </a:rPr>
                <a:t>情态动词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的否定形式在后面加</a:t>
              </a:r>
              <a:r>
                <a:rPr lang="en-US" altLang="zh-CN">
                  <a:solidFill>
                    <a:srgbClr val="CC3300"/>
                  </a:solidFill>
                </a:rPr>
                <a:t>not</a:t>
              </a:r>
              <a:r>
                <a:rPr lang="zh-CN" altLang="en-US">
                  <a:solidFill>
                    <a:srgbClr val="CC3300"/>
                  </a:solidFill>
                </a:rPr>
                <a:t>。</a:t>
              </a: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304800" y="3124200"/>
            <a:ext cx="8637588" cy="1093788"/>
            <a:chOff x="192" y="1008"/>
            <a:chExt cx="5441" cy="689"/>
          </a:xfrm>
        </p:grpSpPr>
        <p:sp>
          <p:nvSpPr>
            <p:cNvPr id="15372" name="AutoShape 21"/>
            <p:cNvSpPr>
              <a:spLocks noChangeArrowheads="1"/>
            </p:cNvSpPr>
            <p:nvPr/>
          </p:nvSpPr>
          <p:spPr bwMode="auto">
            <a:xfrm>
              <a:off x="192" y="1008"/>
              <a:ext cx="528" cy="432"/>
            </a:xfrm>
            <a:prstGeom prst="star4">
              <a:avLst>
                <a:gd name="adj" fmla="val 1060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zh-CN"/>
            </a:p>
          </p:txBody>
        </p:sp>
        <p:sp>
          <p:nvSpPr>
            <p:cNvPr id="15373" name="Text Box 22"/>
            <p:cNvSpPr txBox="1">
              <a:spLocks noChangeArrowheads="1"/>
            </p:cNvSpPr>
            <p:nvPr/>
          </p:nvSpPr>
          <p:spPr bwMode="auto">
            <a:xfrm>
              <a:off x="720" y="1025"/>
              <a:ext cx="4913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rgbClr val="CC3300"/>
                  </a:solidFill>
                </a:rPr>
                <a:t>有情态动词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的一般疑问句，</a:t>
              </a:r>
              <a:r>
                <a:rPr lang="en-US" altLang="zh-CN">
                  <a:solidFill>
                    <a:srgbClr val="CC3300"/>
                  </a:solidFill>
                </a:rPr>
                <a:t>can</a:t>
              </a:r>
              <a:r>
                <a:rPr lang="zh-CN" altLang="en-US">
                  <a:solidFill>
                    <a:srgbClr val="CC3300"/>
                  </a:solidFill>
                </a:rPr>
                <a:t>提前，</a:t>
              </a:r>
            </a:p>
            <a:p>
              <a:r>
                <a:rPr lang="zh-CN" altLang="en-US">
                  <a:solidFill>
                    <a:srgbClr val="CC3300"/>
                  </a:solidFill>
                </a:rPr>
                <a:t>用什么问，用什么答。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3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  <p:bldP spid="113675" grpId="0"/>
      <p:bldP spid="1136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6387" name="Rectangle 53"/>
          <p:cNvSpPr>
            <a:spLocks noChangeArrowheads="1"/>
          </p:cNvSpPr>
          <p:nvPr/>
        </p:nvSpPr>
        <p:spPr bwMode="auto">
          <a:xfrm>
            <a:off x="0" y="762000"/>
            <a:ext cx="9144000" cy="58674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zh-CN"/>
          </a:p>
        </p:txBody>
      </p:sp>
      <p:grpSp>
        <p:nvGrpSpPr>
          <p:cNvPr id="16388" name="Group 3"/>
          <p:cNvGrpSpPr>
            <a:grpSpLocks/>
          </p:cNvGrpSpPr>
          <p:nvPr/>
        </p:nvGrpSpPr>
        <p:grpSpPr bwMode="auto">
          <a:xfrm>
            <a:off x="381000" y="0"/>
            <a:ext cx="6838950" cy="533400"/>
            <a:chOff x="182" y="0"/>
            <a:chExt cx="4308" cy="336"/>
          </a:xfrm>
        </p:grpSpPr>
        <p:sp>
          <p:nvSpPr>
            <p:cNvPr id="16396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16397" name="Text Box 5"/>
            <p:cNvSpPr txBox="1">
              <a:spLocks noChangeArrowheads="1"/>
            </p:cNvSpPr>
            <p:nvPr/>
          </p:nvSpPr>
          <p:spPr bwMode="auto">
            <a:xfrm>
              <a:off x="182" y="56"/>
              <a:ext cx="43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3a  </a:t>
              </a:r>
              <a:r>
                <a:rPr lang="en-US" altLang="zh-CN" sz="2000">
                  <a:solidFill>
                    <a:srgbClr val="000000"/>
                  </a:solidFill>
                </a:rPr>
                <a:t>Write questions and answers with the words and phrases</a:t>
              </a:r>
              <a:r>
                <a:rPr lang="en-US" altLang="zh-CN" sz="2000">
                  <a:latin typeface="Arial" pitchFamily="34" charset="0"/>
                </a:rPr>
                <a:t> </a:t>
              </a:r>
            </a:p>
          </p:txBody>
        </p:sp>
      </p:grpSp>
      <p:sp>
        <p:nvSpPr>
          <p:cNvPr id="16389" name="Text Box 18"/>
          <p:cNvSpPr txBox="1">
            <a:spLocks noChangeArrowheads="1"/>
          </p:cNvSpPr>
          <p:nvPr/>
        </p:nvSpPr>
        <p:spPr bwMode="auto">
          <a:xfrm>
            <a:off x="1050925" y="1516063"/>
            <a:ext cx="4603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390" name="Text Box 52"/>
          <p:cNvSpPr txBox="1">
            <a:spLocks noChangeArrowheads="1"/>
          </p:cNvSpPr>
          <p:nvPr/>
        </p:nvSpPr>
        <p:spPr bwMode="auto">
          <a:xfrm>
            <a:off x="228600" y="533400"/>
            <a:ext cx="8181975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2800"/>
              <a:t>1. Wu Jun / speak English / speak Chinese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 ____________________________________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2. Mike / play basketball / play tennis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_____________________________________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3. Jane and Jill / dance / sing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_____________________________________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4. Grace / play soccer / play volleyball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_____________________________________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5. Bill / write stories / tell stories</a:t>
            </a:r>
          </a:p>
          <a:p>
            <a:pPr>
              <a:lnSpc>
                <a:spcPct val="140000"/>
              </a:lnSpc>
            </a:pPr>
            <a:r>
              <a:rPr lang="en-US" altLang="zh-CN" sz="2800"/>
              <a:t>______________________________________</a:t>
            </a:r>
          </a:p>
        </p:txBody>
      </p:sp>
      <p:sp>
        <p:nvSpPr>
          <p:cNvPr id="47158" name="Text Box 54"/>
          <p:cNvSpPr txBox="1">
            <a:spLocks noChangeArrowheads="1"/>
          </p:cNvSpPr>
          <p:nvPr/>
        </p:nvSpPr>
        <p:spPr bwMode="auto">
          <a:xfrm>
            <a:off x="-152400" y="1295400"/>
            <a:ext cx="952500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CC3300"/>
                </a:solidFill>
              </a:rPr>
              <a:t>Can Wu Jun speak English? No, he can</a:t>
            </a:r>
            <a:r>
              <a:rPr lang="en-US" altLang="zh-CN" sz="2400">
                <a:solidFill>
                  <a:srgbClr val="CC3300"/>
                </a:solidFill>
                <a:latin typeface="Arial" pitchFamily="34" charset="0"/>
              </a:rPr>
              <a:t>’</a:t>
            </a:r>
            <a:r>
              <a:rPr lang="en-US" altLang="zh-CN" sz="2400">
                <a:solidFill>
                  <a:srgbClr val="CC3300"/>
                </a:solidFill>
              </a:rPr>
              <a:t>t, but he can speak Chinese.</a:t>
            </a:r>
          </a:p>
        </p:txBody>
      </p:sp>
      <p:sp>
        <p:nvSpPr>
          <p:cNvPr id="47159" name="Text Box 55"/>
          <p:cNvSpPr txBox="1">
            <a:spLocks noChangeArrowheads="1"/>
          </p:cNvSpPr>
          <p:nvPr/>
        </p:nvSpPr>
        <p:spPr bwMode="auto">
          <a:xfrm>
            <a:off x="0" y="2408238"/>
            <a:ext cx="86582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CC3300"/>
                </a:solidFill>
              </a:rPr>
              <a:t>Can Mike play basketball? No, he can</a:t>
            </a:r>
            <a:r>
              <a:rPr lang="en-US" altLang="zh-CN" sz="2400">
                <a:solidFill>
                  <a:srgbClr val="CC3300"/>
                </a:solidFill>
                <a:latin typeface="Arial" pitchFamily="34" charset="0"/>
              </a:rPr>
              <a:t>’</a:t>
            </a:r>
            <a:r>
              <a:rPr lang="en-US" altLang="zh-CN" sz="2400">
                <a:solidFill>
                  <a:srgbClr val="CC3300"/>
                </a:solidFill>
              </a:rPr>
              <a:t>t, but he can play tennis.</a:t>
            </a:r>
          </a:p>
        </p:txBody>
      </p:sp>
      <p:sp>
        <p:nvSpPr>
          <p:cNvPr id="47160" name="Text Box 56"/>
          <p:cNvSpPr txBox="1">
            <a:spLocks noChangeArrowheads="1"/>
          </p:cNvSpPr>
          <p:nvPr/>
        </p:nvSpPr>
        <p:spPr bwMode="auto">
          <a:xfrm>
            <a:off x="0" y="3657600"/>
            <a:ext cx="8083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CC3300"/>
                </a:solidFill>
              </a:rPr>
              <a:t>Can Jane and Jill dance? No, they can</a:t>
            </a:r>
            <a:r>
              <a:rPr lang="en-US" altLang="zh-CN" sz="2400">
                <a:solidFill>
                  <a:srgbClr val="CC3300"/>
                </a:solidFill>
                <a:latin typeface="Arial" pitchFamily="34" charset="0"/>
              </a:rPr>
              <a:t>’</a:t>
            </a:r>
            <a:r>
              <a:rPr lang="en-US" altLang="zh-CN" sz="2400">
                <a:solidFill>
                  <a:srgbClr val="CC3300"/>
                </a:solidFill>
              </a:rPr>
              <a:t>t, but they can sing.</a:t>
            </a:r>
          </a:p>
        </p:txBody>
      </p:sp>
      <p:sp>
        <p:nvSpPr>
          <p:cNvPr id="47161" name="Text Box 57"/>
          <p:cNvSpPr txBox="1">
            <a:spLocks noChangeArrowheads="1"/>
          </p:cNvSpPr>
          <p:nvPr/>
        </p:nvSpPr>
        <p:spPr bwMode="auto">
          <a:xfrm>
            <a:off x="0" y="4800600"/>
            <a:ext cx="89582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CC3300"/>
                </a:solidFill>
              </a:rPr>
              <a:t>Can Grace play soccer? No, she can</a:t>
            </a:r>
            <a:r>
              <a:rPr lang="en-US" altLang="zh-CN" sz="2400">
                <a:solidFill>
                  <a:srgbClr val="CC3300"/>
                </a:solidFill>
                <a:latin typeface="Arial" pitchFamily="34" charset="0"/>
              </a:rPr>
              <a:t>’</a:t>
            </a:r>
            <a:r>
              <a:rPr lang="en-US" altLang="zh-CN" sz="2400">
                <a:solidFill>
                  <a:srgbClr val="CC3300"/>
                </a:solidFill>
              </a:rPr>
              <a:t>t, but she can play volleyball.</a:t>
            </a:r>
          </a:p>
        </p:txBody>
      </p:sp>
      <p:sp>
        <p:nvSpPr>
          <p:cNvPr id="47162" name="Text Box 58"/>
          <p:cNvSpPr txBox="1">
            <a:spLocks noChangeArrowheads="1"/>
          </p:cNvSpPr>
          <p:nvPr/>
        </p:nvSpPr>
        <p:spPr bwMode="auto">
          <a:xfrm>
            <a:off x="228600" y="6043613"/>
            <a:ext cx="79756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CC3300"/>
                </a:solidFill>
              </a:rPr>
              <a:t>Can Bill write stories? No, he can</a:t>
            </a:r>
            <a:r>
              <a:rPr lang="en-US" altLang="zh-CN" sz="2400">
                <a:solidFill>
                  <a:srgbClr val="CC3300"/>
                </a:solidFill>
                <a:latin typeface="Arial" pitchFamily="34" charset="0"/>
              </a:rPr>
              <a:t>’</a:t>
            </a:r>
            <a:r>
              <a:rPr lang="en-US" altLang="zh-CN" sz="2400">
                <a:solidFill>
                  <a:srgbClr val="CC3300"/>
                </a:solidFill>
              </a:rPr>
              <a:t>t, but he can tell stories.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58" grpId="0"/>
      <p:bldP spid="47159" grpId="0"/>
      <p:bldP spid="47160" grpId="0"/>
      <p:bldP spid="47161" grpId="0"/>
      <p:bldP spid="471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288925" y="0"/>
            <a:ext cx="6734175" cy="533400"/>
            <a:chOff x="182" y="0"/>
            <a:chExt cx="4242" cy="336"/>
          </a:xfrm>
        </p:grpSpPr>
        <p:sp>
          <p:nvSpPr>
            <p:cNvPr id="17426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17427" name="Text Box 5"/>
            <p:cNvSpPr txBox="1">
              <a:spLocks noChangeArrowheads="1"/>
            </p:cNvSpPr>
            <p:nvPr/>
          </p:nvSpPr>
          <p:spPr bwMode="auto">
            <a:xfrm>
              <a:off x="182" y="56"/>
              <a:ext cx="424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3b  </a:t>
              </a:r>
              <a:r>
                <a:rPr lang="en-US" altLang="zh-CN" sz="2000">
                  <a:solidFill>
                    <a:srgbClr val="000000"/>
                  </a:solidFill>
                </a:rPr>
                <a:t>Complete the following poster with the words in the box.</a:t>
              </a:r>
              <a:endParaRPr lang="en-US" altLang="zh-CN" sz="2000">
                <a:latin typeface="Arial" pitchFamily="34" charset="0"/>
              </a:endParaRPr>
            </a:p>
          </p:txBody>
        </p:sp>
      </p:grpSp>
      <p:graphicFrame>
        <p:nvGraphicFramePr>
          <p:cNvPr id="123916" name="Group 12"/>
          <p:cNvGraphicFramePr>
            <a:graphicFrameLocks noGrp="1"/>
          </p:cNvGraphicFramePr>
          <p:nvPr/>
        </p:nvGraphicFramePr>
        <p:xfrm>
          <a:off x="1295400" y="1295400"/>
          <a:ext cx="6096000" cy="4572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play      sing        tell          dance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8" name="Rectangle 13"/>
          <p:cNvSpPr>
            <a:spLocks noChangeArrowheads="1"/>
          </p:cNvSpPr>
          <p:nvPr/>
        </p:nvSpPr>
        <p:spPr bwMode="auto">
          <a:xfrm>
            <a:off x="381000" y="2057400"/>
            <a:ext cx="8534400" cy="3200400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zh-CN"/>
          </a:p>
        </p:txBody>
      </p:sp>
      <p:sp>
        <p:nvSpPr>
          <p:cNvPr id="17419" name="Rectangle 15"/>
          <p:cNvSpPr>
            <a:spLocks noChangeArrowheads="1"/>
          </p:cNvSpPr>
          <p:nvPr/>
        </p:nvSpPr>
        <p:spPr bwMode="auto">
          <a:xfrm>
            <a:off x="533400" y="2286000"/>
            <a:ext cx="8153400" cy="2743200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zh-CN"/>
          </a:p>
        </p:txBody>
      </p:sp>
      <p:sp>
        <p:nvSpPr>
          <p:cNvPr id="17420" name="Rectangle 14"/>
          <p:cNvSpPr>
            <a:spLocks noChangeArrowheads="1"/>
          </p:cNvSpPr>
          <p:nvPr/>
        </p:nvSpPr>
        <p:spPr bwMode="auto">
          <a:xfrm>
            <a:off x="762000" y="2514600"/>
            <a:ext cx="7772400" cy="22875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76225"/>
            <a:r>
              <a:rPr lang="en-US" altLang="zh-CN">
                <a:latin typeface="Constantia" pitchFamily="18" charset="0"/>
                <a:ea typeface="GungsuhChe" pitchFamily="49" charset="-127"/>
              </a:rPr>
              <a:t>Students Wanted for School Show</a:t>
            </a:r>
          </a:p>
          <a:p>
            <a:pPr indent="276225"/>
            <a:r>
              <a:rPr lang="en-US" altLang="zh-CN" sz="2800" b="0">
                <a:latin typeface="Constantia" pitchFamily="18" charset="0"/>
                <a:ea typeface="GungsuhChe" pitchFamily="49" charset="-127"/>
              </a:rPr>
              <a:t>We want students for the school show. Can you _________ or_______? Can you ________the guitar? Can you __________stories? Please talk to Mr. Zhang after school.</a:t>
            </a:r>
            <a:endParaRPr lang="en-US" altLang="zh-CN" sz="2800" b="0">
              <a:ea typeface="GungsuhChe" pitchFamily="49" charset="-127"/>
            </a:endParaRPr>
          </a:p>
        </p:txBody>
      </p:sp>
      <p:sp>
        <p:nvSpPr>
          <p:cNvPr id="17421" name="Text Box 17"/>
          <p:cNvSpPr txBox="1">
            <a:spLocks noChangeArrowheads="1"/>
          </p:cNvSpPr>
          <p:nvPr/>
        </p:nvSpPr>
        <p:spPr bwMode="auto">
          <a:xfrm>
            <a:off x="5576888" y="3352800"/>
            <a:ext cx="12049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solidFill>
                  <a:srgbClr val="CC3300"/>
                </a:solidFill>
              </a:rPr>
              <a:t>play</a:t>
            </a:r>
          </a:p>
        </p:txBody>
      </p:sp>
      <p:sp>
        <p:nvSpPr>
          <p:cNvPr id="17422" name="Text Box 18"/>
          <p:cNvSpPr txBox="1">
            <a:spLocks noChangeArrowheads="1"/>
          </p:cNvSpPr>
          <p:nvPr/>
        </p:nvSpPr>
        <p:spPr bwMode="auto">
          <a:xfrm>
            <a:off x="2590800" y="3352800"/>
            <a:ext cx="1476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solidFill>
                  <a:srgbClr val="CC3300"/>
                </a:solidFill>
              </a:rPr>
              <a:t>dance</a:t>
            </a:r>
          </a:p>
        </p:txBody>
      </p:sp>
      <p:sp>
        <p:nvSpPr>
          <p:cNvPr id="17423" name="Text Box 19"/>
          <p:cNvSpPr txBox="1">
            <a:spLocks noChangeArrowheads="1"/>
          </p:cNvSpPr>
          <p:nvPr/>
        </p:nvSpPr>
        <p:spPr bwMode="auto">
          <a:xfrm>
            <a:off x="1066800" y="3352800"/>
            <a:ext cx="1160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solidFill>
                  <a:srgbClr val="CC3300"/>
                </a:solidFill>
              </a:rPr>
              <a:t>sing</a:t>
            </a:r>
          </a:p>
        </p:txBody>
      </p:sp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3657600" y="3810000"/>
            <a:ext cx="10017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solidFill>
                  <a:srgbClr val="CC3300"/>
                </a:solidFill>
              </a:rPr>
              <a:t>tell</a:t>
            </a:r>
          </a:p>
        </p:txBody>
      </p:sp>
      <p:pic>
        <p:nvPicPr>
          <p:cNvPr id="17425" name="Picture 21" descr="Unit 1_SA_3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33888"/>
            <a:ext cx="1779588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288925" y="0"/>
            <a:ext cx="6818313" cy="533400"/>
            <a:chOff x="182" y="0"/>
            <a:chExt cx="4295" cy="336"/>
          </a:xfrm>
        </p:grpSpPr>
        <p:sp>
          <p:nvSpPr>
            <p:cNvPr id="18440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18441" name="Text Box 5"/>
            <p:cNvSpPr txBox="1">
              <a:spLocks noChangeArrowheads="1"/>
            </p:cNvSpPr>
            <p:nvPr/>
          </p:nvSpPr>
          <p:spPr bwMode="auto">
            <a:xfrm>
              <a:off x="182" y="56"/>
              <a:ext cx="429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3c  </a:t>
              </a:r>
              <a:r>
                <a:rPr lang="en-US" altLang="zh-CN" sz="2000">
                  <a:solidFill>
                    <a:srgbClr val="000000"/>
                  </a:solidFill>
                </a:rPr>
                <a:t>What can your group do in the school show? Make a list. </a:t>
              </a:r>
            </a:p>
          </p:txBody>
        </p:sp>
      </p:grp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3962400" y="1676400"/>
            <a:ext cx="5029200" cy="2971800"/>
          </a:xfrm>
          <a:prstGeom prst="rect">
            <a:avLst/>
          </a:prstGeom>
          <a:solidFill>
            <a:srgbClr val="9509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3886200" y="1600200"/>
            <a:ext cx="4800600" cy="26638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5097A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76225"/>
            <a:r>
              <a:rPr lang="en-US" altLang="zh-CN" sz="2800">
                <a:solidFill>
                  <a:srgbClr val="95097A"/>
                </a:solidFill>
              </a:rPr>
              <a:t>Name      What can you do?</a:t>
            </a:r>
          </a:p>
          <a:p>
            <a:pPr indent="276225"/>
            <a:endParaRPr lang="en-US" altLang="zh-CN" sz="2800">
              <a:solidFill>
                <a:srgbClr val="95097A"/>
              </a:solidFill>
            </a:endParaRPr>
          </a:p>
          <a:p>
            <a:pPr indent="276225"/>
            <a:r>
              <a:rPr lang="en-US" altLang="zh-CN" sz="2800">
                <a:solidFill>
                  <a:srgbClr val="95097A"/>
                </a:solidFill>
              </a:rPr>
              <a:t>________________________</a:t>
            </a:r>
          </a:p>
          <a:p>
            <a:pPr indent="276225"/>
            <a:r>
              <a:rPr lang="en-US" altLang="zh-CN" sz="2800">
                <a:solidFill>
                  <a:srgbClr val="95097A"/>
                </a:solidFill>
              </a:rPr>
              <a:t>________________________</a:t>
            </a:r>
          </a:p>
          <a:p>
            <a:pPr indent="276225"/>
            <a:r>
              <a:rPr lang="en-US" altLang="zh-CN" sz="2800">
                <a:solidFill>
                  <a:srgbClr val="95097A"/>
                </a:solidFill>
              </a:rPr>
              <a:t>________________________</a:t>
            </a:r>
          </a:p>
          <a:p>
            <a:pPr indent="276225"/>
            <a:r>
              <a:rPr lang="en-US" altLang="zh-CN" sz="2800">
                <a:solidFill>
                  <a:srgbClr val="95097A"/>
                </a:solidFill>
              </a:rPr>
              <a:t>________________________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 rot="-602410">
            <a:off x="304800" y="1295400"/>
            <a:ext cx="3687763" cy="252888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76225"/>
            <a:r>
              <a:rPr lang="en-US" altLang="zh-CN"/>
              <a:t>    </a:t>
            </a:r>
            <a:r>
              <a:rPr lang="en-US" altLang="zh-CN">
                <a:solidFill>
                  <a:srgbClr val="95097A"/>
                </a:solidFill>
              </a:rPr>
              <a:t>School show</a:t>
            </a:r>
          </a:p>
          <a:p>
            <a:pPr indent="276225"/>
            <a:r>
              <a:rPr lang="en-US" altLang="zh-CN">
                <a:solidFill>
                  <a:srgbClr val="95097A"/>
                </a:solidFill>
              </a:rPr>
              <a:t>Sunday 6:00 p.m.</a:t>
            </a:r>
          </a:p>
          <a:p>
            <a:pPr indent="276225"/>
            <a:r>
              <a:rPr lang="en-US" altLang="zh-CN">
                <a:solidFill>
                  <a:srgbClr val="95097A"/>
                </a:solidFill>
              </a:rPr>
              <a:t>in the music room.</a:t>
            </a:r>
          </a:p>
          <a:p>
            <a:pPr indent="276225"/>
            <a:r>
              <a:rPr lang="en-US" altLang="zh-CN" b="0" i="1">
                <a:solidFill>
                  <a:srgbClr val="95097A"/>
                </a:solidFill>
              </a:rPr>
              <a:t>What can you do?</a:t>
            </a:r>
          </a:p>
          <a:p>
            <a:pPr indent="276225"/>
            <a:r>
              <a:rPr lang="en-US" altLang="zh-CN" b="0" i="1">
                <a:solidFill>
                  <a:srgbClr val="95097A"/>
                </a:solidFill>
              </a:rPr>
              <a:t>Come and show us!</a:t>
            </a:r>
          </a:p>
        </p:txBody>
      </p:sp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1447800" y="5105400"/>
            <a:ext cx="55848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latin typeface="Comic Sans MS" pitchFamily="66" charset="0"/>
              </a:rPr>
              <a:t>What can you do, Li Xin?</a:t>
            </a:r>
          </a:p>
          <a:p>
            <a:r>
              <a:rPr lang="en-US" altLang="zh-CN">
                <a:latin typeface="Comic Sans MS" pitchFamily="66" charset="0"/>
              </a:rPr>
              <a:t>I can do kung fu.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pic>
        <p:nvPicPr>
          <p:cNvPr id="1028" name="Picture 3" descr="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8763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57200" y="0"/>
            <a:ext cx="2673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3600">
                <a:latin typeface="Arial" pitchFamily="34" charset="0"/>
              </a:rPr>
              <a:t>Homework:</a:t>
            </a: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1006475" y="1374775"/>
            <a:ext cx="74707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en-US" altLang="zh-CN" b="0"/>
              <a:t>Make a poster of your ideal club.</a:t>
            </a:r>
          </a:p>
          <a:p>
            <a:pPr indent="266700"/>
            <a:r>
              <a:rPr lang="en-US" altLang="zh-CN" b="0"/>
              <a:t> </a:t>
            </a:r>
            <a:r>
              <a:rPr lang="zh-CN" altLang="en-US" b="0"/>
              <a:t>（为你理想中的俱乐部制作一张海报）</a:t>
            </a:r>
          </a:p>
          <a:p>
            <a:pPr indent="266700"/>
            <a:endParaRPr lang="zh-CN" altLang="en-US" b="0"/>
          </a:p>
          <a:p>
            <a:pPr indent="266700"/>
            <a:endParaRPr lang="zh-CN" altLang="en-US" b="0"/>
          </a:p>
          <a:p>
            <a:pPr indent="266700"/>
            <a:endParaRPr lang="zh-CN" altLang="en-US" b="0"/>
          </a:p>
          <a:p>
            <a:pPr indent="266700"/>
            <a:r>
              <a:rPr lang="zh-CN" altLang="en-US" b="0"/>
              <a:t>写一个招募广告。</a:t>
            </a:r>
          </a:p>
        </p:txBody>
      </p:sp>
      <p:sp>
        <p:nvSpPr>
          <p:cNvPr id="125958" name="AutoShape 6"/>
          <p:cNvSpPr>
            <a:spLocks noChangeArrowheads="1"/>
          </p:cNvSpPr>
          <p:nvPr/>
        </p:nvSpPr>
        <p:spPr bwMode="auto">
          <a:xfrm>
            <a:off x="457200" y="1447800"/>
            <a:ext cx="457200" cy="533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25959" name="AutoShape 7"/>
          <p:cNvSpPr>
            <a:spLocks noChangeArrowheads="1"/>
          </p:cNvSpPr>
          <p:nvPr/>
        </p:nvSpPr>
        <p:spPr bwMode="auto">
          <a:xfrm>
            <a:off x="533400" y="3886200"/>
            <a:ext cx="457200" cy="533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zh-CN" altLang="zh-CN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6934200" y="4419600"/>
          <a:ext cx="1981200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orelDRAW" r:id="rId5" imgW="2314575" imgH="2085975" progId="CorelDRAW.Graphic.9">
                  <p:embed/>
                </p:oleObj>
              </mc:Choice>
              <mc:Fallback>
                <p:oleObj name="CorelDRAW" r:id="rId5" imgW="2314575" imgH="2085975" progId="CorelDRAW.Graphic.9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419600"/>
                        <a:ext cx="1981200" cy="178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6147" name="Group 11"/>
          <p:cNvGrpSpPr>
            <a:grpSpLocks/>
          </p:cNvGrpSpPr>
          <p:nvPr/>
        </p:nvGrpSpPr>
        <p:grpSpPr bwMode="auto">
          <a:xfrm>
            <a:off x="533400" y="914400"/>
            <a:ext cx="8610600" cy="5638800"/>
            <a:chOff x="1417" y="3143"/>
            <a:chExt cx="2508" cy="1004"/>
          </a:xfrm>
        </p:grpSpPr>
        <p:sp>
          <p:nvSpPr>
            <p:cNvPr id="6150" name="Rectangle 12"/>
            <p:cNvSpPr>
              <a:spLocks noChangeArrowheads="1"/>
            </p:cNvSpPr>
            <p:nvPr/>
          </p:nvSpPr>
          <p:spPr bwMode="auto">
            <a:xfrm>
              <a:off x="1427" y="3151"/>
              <a:ext cx="2468" cy="9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/>
            </a:p>
          </p:txBody>
        </p:sp>
        <p:sp>
          <p:nvSpPr>
            <p:cNvPr id="109581" name="Rectangle 13"/>
            <p:cNvSpPr>
              <a:spLocks noChangeArrowheads="1"/>
            </p:cNvSpPr>
            <p:nvPr/>
          </p:nvSpPr>
          <p:spPr bwMode="auto">
            <a:xfrm>
              <a:off x="1427" y="3143"/>
              <a:ext cx="145" cy="1001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endParaRPr lang="zh-CN" altLang="zh-CN"/>
            </a:p>
          </p:txBody>
        </p:sp>
        <p:sp>
          <p:nvSpPr>
            <p:cNvPr id="109582" name="Rectangle 14"/>
            <p:cNvSpPr>
              <a:spLocks noChangeArrowheads="1"/>
            </p:cNvSpPr>
            <p:nvPr/>
          </p:nvSpPr>
          <p:spPr bwMode="auto">
            <a:xfrm>
              <a:off x="3772" y="3143"/>
              <a:ext cx="139" cy="100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2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endParaRPr lang="zh-CN" altLang="zh-CN"/>
            </a:p>
          </p:txBody>
        </p:sp>
        <p:sp>
          <p:nvSpPr>
            <p:cNvPr id="6153" name="AutoShape 15"/>
            <p:cNvSpPr>
              <a:spLocks noChangeArrowheads="1"/>
            </p:cNvSpPr>
            <p:nvPr/>
          </p:nvSpPr>
          <p:spPr bwMode="auto">
            <a:xfrm>
              <a:off x="1429" y="3143"/>
              <a:ext cx="2484" cy="141"/>
            </a:xfrm>
            <a:custGeom>
              <a:avLst/>
              <a:gdLst>
                <a:gd name="T0" fmla="*/ 276 w 21600"/>
                <a:gd name="T1" fmla="*/ 0 h 21600"/>
                <a:gd name="T2" fmla="*/ 143 w 21600"/>
                <a:gd name="T3" fmla="*/ 1 h 21600"/>
                <a:gd name="T4" fmla="*/ 10 w 21600"/>
                <a:gd name="T5" fmla="*/ 0 h 21600"/>
                <a:gd name="T6" fmla="*/ 14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548 w 21600"/>
                <a:gd name="T13" fmla="*/ 2604 h 21600"/>
                <a:gd name="T14" fmla="*/ 19052 w 21600"/>
                <a:gd name="T15" fmla="*/ 18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496" y="21600"/>
                  </a:lnTo>
                  <a:lnTo>
                    <a:pt x="2010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zh-CN"/>
            </a:p>
          </p:txBody>
        </p:sp>
        <p:sp>
          <p:nvSpPr>
            <p:cNvPr id="109584" name="AutoShape 16"/>
            <p:cNvSpPr>
              <a:spLocks noChangeArrowheads="1"/>
            </p:cNvSpPr>
            <p:nvPr/>
          </p:nvSpPr>
          <p:spPr bwMode="auto">
            <a:xfrm flipV="1">
              <a:off x="1417" y="4036"/>
              <a:ext cx="2508" cy="111"/>
            </a:xfrm>
            <a:custGeom>
              <a:avLst/>
              <a:gdLst>
                <a:gd name="G0" fmla="+- 1489 0 0"/>
                <a:gd name="G1" fmla="+- 21600 0 1489"/>
                <a:gd name="G2" fmla="*/ 1489 1 2"/>
                <a:gd name="G3" fmla="+- 21600 0 G2"/>
                <a:gd name="G4" fmla="+/ 1489 21600 2"/>
                <a:gd name="G5" fmla="+/ G1 0 2"/>
                <a:gd name="G6" fmla="*/ 21600 21600 1489"/>
                <a:gd name="G7" fmla="*/ G6 1 2"/>
                <a:gd name="G8" fmla="+- 21600 0 G7"/>
                <a:gd name="G9" fmla="*/ 21600 1 2"/>
                <a:gd name="G10" fmla="+- 1489 0 G9"/>
                <a:gd name="G11" fmla="?: G10 G8 0"/>
                <a:gd name="G12" fmla="?: G10 G7 21600"/>
                <a:gd name="T0" fmla="*/ 20855 w 21600"/>
                <a:gd name="T1" fmla="*/ 10800 h 21600"/>
                <a:gd name="T2" fmla="*/ 10800 w 21600"/>
                <a:gd name="T3" fmla="*/ 21600 h 21600"/>
                <a:gd name="T4" fmla="*/ 745 w 21600"/>
                <a:gd name="T5" fmla="*/ 10800 h 21600"/>
                <a:gd name="T6" fmla="*/ 10800 w 21600"/>
                <a:gd name="T7" fmla="*/ 0 h 21600"/>
                <a:gd name="T8" fmla="*/ 2545 w 21600"/>
                <a:gd name="T9" fmla="*/ 2545 h 21600"/>
                <a:gd name="T10" fmla="*/ 19055 w 21600"/>
                <a:gd name="T11" fmla="*/ 190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89" y="21600"/>
                  </a:lnTo>
                  <a:lnTo>
                    <a:pt x="201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2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endParaRPr lang="zh-CN" altLang="zh-CN"/>
            </a:p>
          </p:txBody>
        </p:sp>
      </p:grp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-14288" y="1066800"/>
            <a:ext cx="8407401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0">
                <a:latin typeface="宋体" pitchFamily="2" charset="-122"/>
              </a:rPr>
              <a:t>	</a:t>
            </a:r>
            <a:r>
              <a:rPr lang="en-US" altLang="zh-CN" sz="2800">
                <a:solidFill>
                  <a:srgbClr val="000000"/>
                </a:solidFill>
              </a:rPr>
              <a:t>Teaching aims </a:t>
            </a:r>
            <a:r>
              <a:rPr lang="zh-CN" altLang="en-US" sz="2800">
                <a:solidFill>
                  <a:srgbClr val="000000"/>
                </a:solidFill>
              </a:rPr>
              <a:t>（教学目标）</a:t>
            </a:r>
          </a:p>
          <a:p>
            <a:r>
              <a:rPr lang="zh-CN" altLang="en-US" sz="2800">
                <a:solidFill>
                  <a:srgbClr val="000000"/>
                </a:solidFill>
              </a:rPr>
              <a:t>	            </a:t>
            </a:r>
            <a:r>
              <a:rPr lang="en-US" altLang="zh-CN" sz="2400">
                <a:solidFill>
                  <a:srgbClr val="000000"/>
                </a:solidFill>
              </a:rPr>
              <a:t>1. </a:t>
            </a:r>
            <a:r>
              <a:rPr lang="zh-CN" altLang="en-US" sz="2400">
                <a:solidFill>
                  <a:srgbClr val="000000"/>
                </a:solidFill>
              </a:rPr>
              <a:t>能使用目标语言谈论自己擅长的事情。</a:t>
            </a:r>
          </a:p>
          <a:p>
            <a:r>
              <a:rPr lang="zh-CN" altLang="en-US" sz="2400">
                <a:solidFill>
                  <a:srgbClr val="000000"/>
                </a:solidFill>
              </a:rPr>
              <a:t>	             </a:t>
            </a:r>
            <a:r>
              <a:rPr lang="en-US" altLang="zh-CN" sz="2400">
                <a:solidFill>
                  <a:srgbClr val="000000"/>
                </a:solidFill>
              </a:rPr>
              <a:t>2. </a:t>
            </a:r>
            <a:r>
              <a:rPr lang="zh-CN" altLang="en-US" sz="2400">
                <a:solidFill>
                  <a:srgbClr val="000000"/>
                </a:solidFill>
              </a:rPr>
              <a:t>能用所学内容解决实际问题。</a:t>
            </a:r>
          </a:p>
          <a:p>
            <a:r>
              <a:rPr lang="zh-CN" altLang="en-US" sz="2400">
                <a:solidFill>
                  <a:srgbClr val="000000"/>
                </a:solidFill>
              </a:rPr>
              <a:t>	             </a:t>
            </a:r>
            <a:r>
              <a:rPr lang="en-US" altLang="zh-CN" sz="2400">
                <a:solidFill>
                  <a:srgbClr val="000000"/>
                </a:solidFill>
              </a:rPr>
              <a:t>3. can</a:t>
            </a:r>
            <a:r>
              <a:rPr lang="zh-CN" altLang="en-US" sz="2400">
                <a:solidFill>
                  <a:srgbClr val="000000"/>
                </a:solidFill>
              </a:rPr>
              <a:t>的一般疑问句及特殊疑问句的使用</a:t>
            </a:r>
            <a:r>
              <a:rPr lang="zh-CN" altLang="en-US" sz="2800">
                <a:solidFill>
                  <a:srgbClr val="000000"/>
                </a:solidFill>
              </a:rPr>
              <a:t>。 </a:t>
            </a:r>
          </a:p>
          <a:p>
            <a:r>
              <a:rPr lang="zh-CN" altLang="en-US" sz="2800">
                <a:solidFill>
                  <a:srgbClr val="000000"/>
                </a:solidFill>
              </a:rPr>
              <a:t>	</a:t>
            </a:r>
          </a:p>
          <a:p>
            <a:r>
              <a:rPr lang="en-US" altLang="zh-CN" sz="2800">
                <a:solidFill>
                  <a:srgbClr val="000000"/>
                </a:solidFill>
              </a:rPr>
              <a:t>             Language points  (</a:t>
            </a:r>
            <a:r>
              <a:rPr lang="zh-CN" altLang="en-US" sz="2800">
                <a:solidFill>
                  <a:srgbClr val="000000"/>
                </a:solidFill>
              </a:rPr>
              <a:t>语言点</a:t>
            </a:r>
            <a:r>
              <a:rPr lang="en-US" altLang="zh-CN" sz="2800">
                <a:solidFill>
                  <a:srgbClr val="000000"/>
                </a:solidFill>
              </a:rPr>
              <a:t>)</a:t>
            </a:r>
          </a:p>
          <a:p>
            <a:r>
              <a:rPr lang="en-US" altLang="zh-CN" sz="2800">
                <a:solidFill>
                  <a:srgbClr val="000000"/>
                </a:solidFill>
              </a:rPr>
              <a:t>	            </a:t>
            </a:r>
            <a:r>
              <a:rPr lang="en-US" altLang="zh-CN" sz="2400">
                <a:solidFill>
                  <a:srgbClr val="000000"/>
                </a:solidFill>
              </a:rPr>
              <a:t>1. </a:t>
            </a:r>
            <a:r>
              <a:rPr lang="zh-CN" altLang="en-US" sz="2400">
                <a:solidFill>
                  <a:srgbClr val="000000"/>
                </a:solidFill>
              </a:rPr>
              <a:t>词汇：</a:t>
            </a:r>
            <a:r>
              <a:rPr lang="en-US" altLang="zh-CN" sz="2400">
                <a:solidFill>
                  <a:srgbClr val="000000"/>
                </a:solidFill>
              </a:rPr>
              <a:t>1)</a:t>
            </a:r>
            <a:r>
              <a:rPr lang="zh-CN" altLang="en-US" sz="2400">
                <a:solidFill>
                  <a:srgbClr val="000000"/>
                </a:solidFill>
              </a:rPr>
              <a:t>名词</a:t>
            </a:r>
            <a:r>
              <a:rPr lang="en-US" altLang="zh-CN" sz="2400" i="1">
                <a:solidFill>
                  <a:srgbClr val="000000"/>
                </a:solidFill>
              </a:rPr>
              <a:t>n.  </a:t>
            </a:r>
            <a:r>
              <a:rPr lang="en-US" altLang="zh-CN" sz="2400">
                <a:solidFill>
                  <a:srgbClr val="000000"/>
                </a:solidFill>
              </a:rPr>
              <a:t>story, show, talk, kung fu 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			          2)</a:t>
            </a:r>
            <a:r>
              <a:rPr lang="zh-CN" altLang="en-US" sz="2400">
                <a:solidFill>
                  <a:srgbClr val="000000"/>
                </a:solidFill>
              </a:rPr>
              <a:t>动词</a:t>
            </a:r>
            <a:r>
              <a:rPr lang="en-US" altLang="zh-CN" sz="2400" i="1">
                <a:solidFill>
                  <a:srgbClr val="000000"/>
                </a:solidFill>
              </a:rPr>
              <a:t>v. </a:t>
            </a:r>
            <a:r>
              <a:rPr lang="en-US" altLang="zh-CN" sz="2400">
                <a:solidFill>
                  <a:srgbClr val="000000"/>
                </a:solidFill>
              </a:rPr>
              <a:t>tell, write, show, talk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                                              3) </a:t>
            </a:r>
            <a:r>
              <a:rPr lang="zh-CN" altLang="en-US" sz="2400">
                <a:solidFill>
                  <a:srgbClr val="000000"/>
                </a:solidFill>
              </a:rPr>
              <a:t>连词</a:t>
            </a:r>
            <a:r>
              <a:rPr lang="en-US" altLang="zh-CN" sz="2400" i="1">
                <a:solidFill>
                  <a:srgbClr val="000000"/>
                </a:solidFill>
              </a:rPr>
              <a:t>conj. </a:t>
            </a:r>
            <a:r>
              <a:rPr lang="en-US" altLang="zh-CN" sz="2400">
                <a:solidFill>
                  <a:srgbClr val="000000"/>
                </a:solidFill>
              </a:rPr>
              <a:t>or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                                              4) </a:t>
            </a:r>
            <a:r>
              <a:rPr lang="zh-CN" altLang="en-US" sz="2400">
                <a:solidFill>
                  <a:srgbClr val="000000"/>
                </a:solidFill>
              </a:rPr>
              <a:t>短语 </a:t>
            </a:r>
            <a:r>
              <a:rPr lang="en-US" altLang="zh-CN" sz="2400">
                <a:solidFill>
                  <a:srgbClr val="000000"/>
                </a:solidFill>
              </a:rPr>
              <a:t>be good at, talk to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	                2. </a:t>
            </a:r>
            <a:r>
              <a:rPr lang="zh-CN" altLang="en-US" sz="2400">
                <a:solidFill>
                  <a:srgbClr val="000000"/>
                </a:solidFill>
              </a:rPr>
              <a:t>句型：</a:t>
            </a:r>
            <a:r>
              <a:rPr lang="en-US" altLang="zh-CN" sz="2400">
                <a:solidFill>
                  <a:srgbClr val="000000"/>
                </a:solidFill>
              </a:rPr>
              <a:t>Can you/she/ he …?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                                            Yes, I/she/he can.  No, I/she/he can’t.</a:t>
            </a:r>
          </a:p>
          <a:p>
            <a:r>
              <a:rPr lang="en-US" altLang="zh-CN" sz="2400">
                <a:solidFill>
                  <a:srgbClr val="000000"/>
                </a:solidFill>
              </a:rPr>
              <a:t>                                             What can you do?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914400" y="228600"/>
            <a:ext cx="680720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en-US" altLang="zh-CN"/>
              <a:t>Aims and language points</a:t>
            </a:r>
            <a:r>
              <a:rPr lang="en-US" altLang="zh-CN" b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9"/>
          <p:cNvSpPr>
            <a:spLocks noChangeArrowheads="1"/>
          </p:cNvSpPr>
          <p:nvPr/>
        </p:nvSpPr>
        <p:spPr bwMode="auto">
          <a:xfrm>
            <a:off x="457200" y="1143000"/>
            <a:ext cx="8458200" cy="25908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aphicFrame>
        <p:nvGraphicFramePr>
          <p:cNvPr id="95338" name="Group 106"/>
          <p:cNvGraphicFramePr>
            <a:graphicFrameLocks noGrp="1"/>
          </p:cNvGraphicFramePr>
          <p:nvPr/>
        </p:nvGraphicFramePr>
        <p:xfrm>
          <a:off x="457200" y="1143000"/>
          <a:ext cx="8382000" cy="2574925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Clubs wants to join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Can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Liu Yumeng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music club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play the piano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8" name="Rectangle 3"/>
          <p:cNvSpPr>
            <a:spLocks noChangeArrowheads="1"/>
          </p:cNvSpPr>
          <p:nvPr/>
        </p:nvSpPr>
        <p:spPr bwMode="auto">
          <a:xfrm>
            <a:off x="914400" y="228600"/>
            <a:ext cx="680720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en-US" altLang="zh-CN"/>
              <a:t>Ask and answer</a:t>
            </a:r>
            <a:endParaRPr lang="en-US" altLang="zh-CN" b="0"/>
          </a:p>
        </p:txBody>
      </p:sp>
      <p:sp>
        <p:nvSpPr>
          <p:cNvPr id="7199" name="Text Box 108"/>
          <p:cNvSpPr txBox="1">
            <a:spLocks noChangeArrowheads="1"/>
          </p:cNvSpPr>
          <p:nvPr/>
        </p:nvSpPr>
        <p:spPr bwMode="auto">
          <a:xfrm>
            <a:off x="669925" y="3987800"/>
            <a:ext cx="74390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>
                <a:latin typeface="Comic Sans MS" pitchFamily="66" charset="0"/>
              </a:rPr>
              <a:t>A: What club do you want to join?</a:t>
            </a:r>
          </a:p>
          <a:p>
            <a:r>
              <a:rPr lang="en-US" altLang="zh-CN">
                <a:latin typeface="Comic Sans MS" pitchFamily="66" charset="0"/>
              </a:rPr>
              <a:t>B: I want to join the …</a:t>
            </a:r>
          </a:p>
          <a:p>
            <a:r>
              <a:rPr lang="en-US" altLang="zh-CN">
                <a:latin typeface="Comic Sans MS" pitchFamily="66" charset="0"/>
              </a:rPr>
              <a:t>A: Can you …</a:t>
            </a:r>
          </a:p>
          <a:p>
            <a:r>
              <a:rPr lang="en-US" altLang="zh-CN">
                <a:latin typeface="Comic Sans MS" pitchFamily="66" charset="0"/>
              </a:rPr>
              <a:t>B: Yes, I can./No, I can’t.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288925" y="0"/>
            <a:ext cx="7785100" cy="533400"/>
            <a:chOff x="182" y="0"/>
            <a:chExt cx="4904" cy="336"/>
          </a:xfrm>
        </p:grpSpPr>
        <p:sp>
          <p:nvSpPr>
            <p:cNvPr id="8201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8202" name="Text Box 5"/>
            <p:cNvSpPr txBox="1">
              <a:spLocks noChangeArrowheads="1"/>
            </p:cNvSpPr>
            <p:nvPr/>
          </p:nvSpPr>
          <p:spPr bwMode="auto">
            <a:xfrm>
              <a:off x="182" y="55"/>
              <a:ext cx="49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2d  Read the conversation and answer the following questions.</a:t>
              </a:r>
            </a:p>
          </p:txBody>
        </p:sp>
      </p:grp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914400"/>
            <a:ext cx="7151688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76225"/>
            <a:r>
              <a:rPr lang="en-US" altLang="zh-CN"/>
              <a:t>Q1. What club does Bob want to join? </a:t>
            </a:r>
          </a:p>
          <a:p>
            <a:pPr indent="276225"/>
            <a:endParaRPr lang="en-US" altLang="zh-CN"/>
          </a:p>
          <a:p>
            <a:pPr indent="276225"/>
            <a:endParaRPr lang="en-US" altLang="zh-CN">
              <a:latin typeface="Arial" pitchFamily="34" charset="0"/>
            </a:endParaRPr>
          </a:p>
          <a:p>
            <a:pPr indent="276225"/>
            <a:endParaRPr lang="en-US" altLang="zh-CN">
              <a:latin typeface="Arial" pitchFamily="34" charset="0"/>
            </a:endParaRPr>
          </a:p>
          <a:p>
            <a:pPr indent="276225"/>
            <a:r>
              <a:rPr lang="en-US" altLang="zh-CN"/>
              <a:t>Q2. Can Bob play soccer? </a:t>
            </a:r>
          </a:p>
          <a:p>
            <a:pPr indent="276225"/>
            <a:endParaRPr lang="en-US" altLang="zh-CN"/>
          </a:p>
          <a:p>
            <a:pPr indent="276225"/>
            <a:endParaRPr lang="en-US" altLang="zh-CN"/>
          </a:p>
          <a:p>
            <a:pPr indent="276225"/>
            <a:endParaRPr lang="en-US" altLang="zh-CN">
              <a:latin typeface="Arial" pitchFamily="34" charset="0"/>
            </a:endParaRPr>
          </a:p>
          <a:p>
            <a:pPr indent="276225"/>
            <a:r>
              <a:rPr lang="en-US" altLang="zh-CN"/>
              <a:t>Q3. What club can Jane join? </a:t>
            </a:r>
            <a:endParaRPr lang="en-US" altLang="zh-CN">
              <a:latin typeface="Arial" pitchFamily="34" charset="0"/>
            </a:endParaRPr>
          </a:p>
          <a:p>
            <a:pPr indent="276225"/>
            <a:r>
              <a:rPr lang="en-US" altLang="zh-CN"/>
              <a:t>  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990600" y="1524000"/>
            <a:ext cx="5534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solidFill>
                  <a:srgbClr val="CC3300"/>
                </a:solidFill>
              </a:rPr>
              <a:t>He wants to join a sports club.</a:t>
            </a:r>
            <a:r>
              <a:rPr lang="en-US" altLang="zh-CN"/>
              <a:t> 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1143000" y="3352800"/>
            <a:ext cx="2405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solidFill>
                  <a:srgbClr val="CC3300"/>
                </a:solidFill>
              </a:rPr>
              <a:t>Yes, he can. </a:t>
            </a:r>
            <a:r>
              <a:rPr lang="en-US" altLang="zh-CN" sz="1800">
                <a:solidFill>
                  <a:srgbClr val="CC33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114300" y="5410200"/>
            <a:ext cx="90297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solidFill>
                  <a:srgbClr val="CC3300"/>
                </a:solidFill>
              </a:rPr>
              <a:t>She can join the story telling club and the art club.</a:t>
            </a:r>
            <a:r>
              <a:rPr lang="en-US" altLang="zh-CN"/>
              <a:t> </a:t>
            </a:r>
          </a:p>
        </p:txBody>
      </p:sp>
      <p:pic>
        <p:nvPicPr>
          <p:cNvPr id="8200" name="Picture 11" descr="Unit 1_SA_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0"/>
            <a:ext cx="3352800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/>
      <p:bldP spid="59400" grpId="0"/>
      <p:bldP spid="594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288925" y="0"/>
            <a:ext cx="4737100" cy="533400"/>
            <a:chOff x="182" y="0"/>
            <a:chExt cx="2984" cy="336"/>
          </a:xfrm>
        </p:grpSpPr>
        <p:sp>
          <p:nvSpPr>
            <p:cNvPr id="9222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9223" name="Text Box 5"/>
            <p:cNvSpPr txBox="1">
              <a:spLocks noChangeArrowheads="1"/>
            </p:cNvSpPr>
            <p:nvPr/>
          </p:nvSpPr>
          <p:spPr bwMode="auto">
            <a:xfrm>
              <a:off x="182" y="55"/>
              <a:ext cx="29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2d  Role-play the conversation. (One)</a:t>
              </a:r>
            </a:p>
          </p:txBody>
        </p:sp>
      </p:grp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-93663" y="631825"/>
            <a:ext cx="9385301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Hi, Bob. What club do you want to join?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 b="0">
                <a:solidFill>
                  <a:srgbClr val="CC3300"/>
                </a:solidFill>
              </a:rPr>
              <a:t>: I want to join a sports club.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Great! What sports can you play?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Soccer.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So you can join the soccer club.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What about you? You are very good at telling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stories. You can join the story telling club.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Sounds good. But I like to draw, too.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Then join two clubs, the story telling club and the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 art club!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OK, let</a:t>
            </a:r>
            <a:r>
              <a:rPr lang="en-US" altLang="zh-CN" b="0">
                <a:latin typeface="Arial" pitchFamily="34" charset="0"/>
              </a:rPr>
              <a:t>’</a:t>
            </a:r>
            <a:r>
              <a:rPr lang="en-US" altLang="zh-CN" b="0"/>
              <a:t>s join now!</a:t>
            </a:r>
          </a:p>
        </p:txBody>
      </p:sp>
      <p:pic>
        <p:nvPicPr>
          <p:cNvPr id="9221" name="Picture 7" descr="Unit 9_SA_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2" b="34782"/>
          <a:stretch>
            <a:fillRect/>
          </a:stretch>
        </p:blipFill>
        <p:spPr bwMode="auto">
          <a:xfrm>
            <a:off x="7391400" y="0"/>
            <a:ext cx="1752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288925" y="0"/>
            <a:ext cx="4679950" cy="533400"/>
            <a:chOff x="182" y="0"/>
            <a:chExt cx="2948" cy="336"/>
          </a:xfrm>
        </p:grpSpPr>
        <p:sp>
          <p:nvSpPr>
            <p:cNvPr id="10246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10247" name="Text Box 5"/>
            <p:cNvSpPr txBox="1">
              <a:spLocks noChangeArrowheads="1"/>
            </p:cNvSpPr>
            <p:nvPr/>
          </p:nvSpPr>
          <p:spPr bwMode="auto">
            <a:xfrm>
              <a:off x="182" y="55"/>
              <a:ext cx="29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2d  Role-play the conversation. (Two)</a:t>
              </a:r>
            </a:p>
          </p:txBody>
        </p:sp>
      </p:grp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-93663" y="631825"/>
            <a:ext cx="9350376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Hi, Bob. ___________________________?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 b="0">
                <a:solidFill>
                  <a:srgbClr val="CC3300"/>
                </a:solidFill>
              </a:rPr>
              <a:t>: I want to join a sports club.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Great! _______________________?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Soccer.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So you can join the soccer club.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______________? You are very good at telling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stories. You can join the _____________ club.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______________. But I like to draw, too.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Then join two clubs, __________ club and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   _______ club!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OK, let</a:t>
            </a:r>
            <a:r>
              <a:rPr lang="en-US" altLang="zh-CN" b="0">
                <a:latin typeface="Arial" pitchFamily="34" charset="0"/>
              </a:rPr>
              <a:t>’</a:t>
            </a:r>
            <a:r>
              <a:rPr lang="en-US" altLang="zh-CN" b="0"/>
              <a:t>s join now!</a:t>
            </a:r>
          </a:p>
        </p:txBody>
      </p:sp>
      <p:pic>
        <p:nvPicPr>
          <p:cNvPr id="10245" name="Picture 7" descr="Unit 9_SA_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2" b="34782"/>
          <a:stretch>
            <a:fillRect/>
          </a:stretch>
        </p:blipFill>
        <p:spPr bwMode="auto">
          <a:xfrm>
            <a:off x="7391400" y="0"/>
            <a:ext cx="1752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88925" y="0"/>
            <a:ext cx="4911725" cy="533400"/>
            <a:chOff x="182" y="0"/>
            <a:chExt cx="3094" cy="336"/>
          </a:xfrm>
        </p:grpSpPr>
        <p:sp>
          <p:nvSpPr>
            <p:cNvPr id="11270" name="Oval 4"/>
            <p:cNvSpPr>
              <a:spLocks noChangeArrowheads="1"/>
            </p:cNvSpPr>
            <p:nvPr/>
          </p:nvSpPr>
          <p:spPr bwMode="auto">
            <a:xfrm>
              <a:off x="192" y="0"/>
              <a:ext cx="288" cy="33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11271" name="Text Box 5"/>
            <p:cNvSpPr txBox="1">
              <a:spLocks noChangeArrowheads="1"/>
            </p:cNvSpPr>
            <p:nvPr/>
          </p:nvSpPr>
          <p:spPr bwMode="auto">
            <a:xfrm>
              <a:off x="182" y="55"/>
              <a:ext cx="309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 sz="2000">
                  <a:latin typeface="Arial" pitchFamily="34" charset="0"/>
                </a:rPr>
                <a:t>2d  Role-play the conversation. (Three)</a:t>
              </a:r>
            </a:p>
          </p:txBody>
        </p:sp>
      </p:grp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-93663" y="631825"/>
            <a:ext cx="9247188" cy="601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Hi, Bob. ____________________?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 b="0">
                <a:solidFill>
                  <a:srgbClr val="CC3300"/>
                </a:solidFill>
              </a:rPr>
              <a:t>: I _________ join a sports club.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Great! __________________?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Soccer.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So you can ____________________.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____________? You are very _________ telling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stories. You can ___________________.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 </a:t>
            </a:r>
            <a:r>
              <a:rPr lang="en-US" altLang="zh-CN" b="0"/>
              <a:t>: ______________. But I like to _______, too.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CC3300"/>
                </a:solidFill>
              </a:rPr>
              <a:t>Bob</a:t>
            </a:r>
            <a:r>
              <a:rPr lang="en-US" altLang="zh-CN"/>
              <a:t> </a:t>
            </a:r>
            <a:r>
              <a:rPr lang="en-US" altLang="zh-CN" b="0">
                <a:solidFill>
                  <a:srgbClr val="CC3300"/>
                </a:solidFill>
              </a:rPr>
              <a:t>: Then __________, the story telling club and the </a:t>
            </a:r>
          </a:p>
          <a:p>
            <a:pPr>
              <a:lnSpc>
                <a:spcPct val="110000"/>
              </a:lnSpc>
            </a:pPr>
            <a:r>
              <a:rPr lang="en-US" altLang="zh-CN" b="0">
                <a:solidFill>
                  <a:srgbClr val="CC3300"/>
                </a:solidFill>
              </a:rPr>
              <a:t>           art club!</a:t>
            </a:r>
          </a:p>
          <a:p>
            <a:pPr>
              <a:lnSpc>
                <a:spcPct val="110000"/>
              </a:lnSpc>
            </a:pPr>
            <a:r>
              <a:rPr lang="en-US" altLang="zh-CN"/>
              <a:t>Jane</a:t>
            </a:r>
            <a:r>
              <a:rPr lang="en-US" altLang="zh-CN" b="0"/>
              <a:t>: OK, _____________________!</a:t>
            </a:r>
          </a:p>
        </p:txBody>
      </p:sp>
      <p:pic>
        <p:nvPicPr>
          <p:cNvPr id="11269" name="Picture 7" descr="Unit 9_SA_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2" b="34782"/>
          <a:stretch>
            <a:fillRect/>
          </a:stretch>
        </p:blipFill>
        <p:spPr bwMode="auto">
          <a:xfrm>
            <a:off x="7391400" y="0"/>
            <a:ext cx="1752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2"/>
          <p:cNvSpPr>
            <a:spLocks noChangeArrowheads="1"/>
          </p:cNvSpPr>
          <p:nvPr/>
        </p:nvSpPr>
        <p:spPr bwMode="auto">
          <a:xfrm>
            <a:off x="304800" y="990600"/>
            <a:ext cx="8610600" cy="4648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28600" y="0"/>
            <a:ext cx="2697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Key phrases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4800" y="990600"/>
            <a:ext cx="2363788" cy="609600"/>
            <a:chOff x="192" y="624"/>
            <a:chExt cx="1489" cy="384"/>
          </a:xfrm>
        </p:grpSpPr>
        <p:sp>
          <p:nvSpPr>
            <p:cNvPr id="12300" name="Text Box 4"/>
            <p:cNvSpPr txBox="1">
              <a:spLocks noChangeArrowheads="1"/>
            </p:cNvSpPr>
            <p:nvPr/>
          </p:nvSpPr>
          <p:spPr bwMode="auto">
            <a:xfrm>
              <a:off x="240" y="624"/>
              <a:ext cx="144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>
                  <a:solidFill>
                    <a:srgbClr val="CC3300"/>
                  </a:solidFill>
                </a:rPr>
                <a:t>want to do</a:t>
              </a:r>
            </a:p>
          </p:txBody>
        </p:sp>
        <p:sp>
          <p:nvSpPr>
            <p:cNvPr id="12301" name="AutoShape 5"/>
            <p:cNvSpPr>
              <a:spLocks noChangeArrowheads="1"/>
            </p:cNvSpPr>
            <p:nvPr/>
          </p:nvSpPr>
          <p:spPr bwMode="auto">
            <a:xfrm>
              <a:off x="192" y="624"/>
              <a:ext cx="288" cy="384"/>
            </a:xfrm>
            <a:prstGeom prst="star4">
              <a:avLst>
                <a:gd name="adj" fmla="val 1250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zh-CN"/>
            </a:p>
          </p:txBody>
        </p:sp>
      </p:grp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762000" y="2087563"/>
            <a:ext cx="55038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I </a:t>
            </a:r>
            <a:r>
              <a:rPr lang="en-US" altLang="zh-CN">
                <a:solidFill>
                  <a:srgbClr val="CC3300"/>
                </a:solidFill>
              </a:rPr>
              <a:t>want to join</a:t>
            </a:r>
            <a:r>
              <a:rPr lang="en-US" altLang="zh-CN"/>
              <a:t> the music club.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838200" y="2773363"/>
            <a:ext cx="29083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我想弹吉他。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762000" y="3276600"/>
            <a:ext cx="47704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I </a:t>
            </a:r>
            <a:r>
              <a:rPr lang="en-US" altLang="zh-CN">
                <a:solidFill>
                  <a:srgbClr val="CC3300"/>
                </a:solidFill>
              </a:rPr>
              <a:t>want to play</a:t>
            </a:r>
            <a:r>
              <a:rPr lang="en-US" altLang="zh-CN"/>
              <a:t> the guitar.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762000" y="4521200"/>
            <a:ext cx="7469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My brother </a:t>
            </a:r>
            <a:r>
              <a:rPr lang="en-US" altLang="zh-CN">
                <a:solidFill>
                  <a:srgbClr val="CC3300"/>
                </a:solidFill>
              </a:rPr>
              <a:t>wants to join</a:t>
            </a:r>
            <a:r>
              <a:rPr lang="en-US" altLang="zh-CN"/>
              <a:t> the chess club.</a:t>
            </a:r>
            <a:endParaRPr lang="zh-CN" altLang="en-US"/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779463" y="4038600"/>
            <a:ext cx="623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我弟弟想参加国际象棋俱乐部。</a:t>
            </a:r>
          </a:p>
        </p:txBody>
      </p:sp>
      <p:sp>
        <p:nvSpPr>
          <p:cNvPr id="12299" name="TextBox 1"/>
          <p:cNvSpPr txBox="1">
            <a:spLocks noChangeArrowheads="1"/>
          </p:cNvSpPr>
          <p:nvPr/>
        </p:nvSpPr>
        <p:spPr bwMode="auto">
          <a:xfrm>
            <a:off x="1112838" y="1554163"/>
            <a:ext cx="4800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我想加入音乐俱乐部。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9" grpId="0"/>
      <p:bldP spid="115720" grpId="0"/>
      <p:bldP spid="115721" grpId="0"/>
      <p:bldP spid="115722" grpId="0"/>
      <p:bldP spid="1157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2"/>
          <p:cNvSpPr>
            <a:spLocks noChangeArrowheads="1"/>
          </p:cNvSpPr>
          <p:nvPr/>
        </p:nvSpPr>
        <p:spPr bwMode="auto">
          <a:xfrm>
            <a:off x="304800" y="990600"/>
            <a:ext cx="8610600" cy="4648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6172200" y="5791200"/>
            <a:ext cx="2743200" cy="838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228600" y="0"/>
            <a:ext cx="2697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Key phrases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4800" y="990600"/>
            <a:ext cx="2319338" cy="609600"/>
            <a:chOff x="192" y="624"/>
            <a:chExt cx="1461" cy="384"/>
          </a:xfrm>
        </p:grpSpPr>
        <p:sp>
          <p:nvSpPr>
            <p:cNvPr id="13324" name="Text Box 5"/>
            <p:cNvSpPr txBox="1">
              <a:spLocks noChangeArrowheads="1"/>
            </p:cNvSpPr>
            <p:nvPr/>
          </p:nvSpPr>
          <p:spPr bwMode="auto">
            <a:xfrm>
              <a:off x="240" y="624"/>
              <a:ext cx="141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276225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en-US" altLang="zh-CN">
                  <a:solidFill>
                    <a:srgbClr val="CC3300"/>
                  </a:solidFill>
                </a:rPr>
                <a:t>be good at</a:t>
              </a:r>
            </a:p>
          </p:txBody>
        </p:sp>
        <p:sp>
          <p:nvSpPr>
            <p:cNvPr id="13325" name="AutoShape 6"/>
            <p:cNvSpPr>
              <a:spLocks noChangeArrowheads="1"/>
            </p:cNvSpPr>
            <p:nvPr/>
          </p:nvSpPr>
          <p:spPr bwMode="auto">
            <a:xfrm>
              <a:off x="192" y="624"/>
              <a:ext cx="288" cy="384"/>
            </a:xfrm>
            <a:prstGeom prst="star4">
              <a:avLst>
                <a:gd name="adj" fmla="val 1250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zh-CN"/>
            </a:p>
          </p:txBody>
        </p:sp>
      </p:grp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787400" y="2087563"/>
            <a:ext cx="5156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I am </a:t>
            </a:r>
            <a:r>
              <a:rPr lang="en-US" altLang="zh-CN">
                <a:solidFill>
                  <a:srgbClr val="CC3300"/>
                </a:solidFill>
              </a:rPr>
              <a:t>good at telling</a:t>
            </a:r>
            <a:r>
              <a:rPr lang="en-US" altLang="zh-CN"/>
              <a:t> stories.</a:t>
            </a: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798513" y="2697163"/>
            <a:ext cx="33162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我最擅长游泳。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762000" y="3230563"/>
            <a:ext cx="54943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I </a:t>
            </a:r>
            <a:r>
              <a:rPr lang="en-US" altLang="zh-CN">
                <a:solidFill>
                  <a:srgbClr val="CC3300"/>
                </a:solidFill>
              </a:rPr>
              <a:t>am very good at swimming</a:t>
            </a:r>
            <a:r>
              <a:rPr lang="en-US" altLang="zh-CN"/>
              <a:t>.</a:t>
            </a:r>
          </a:p>
        </p:txBody>
      </p:sp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735013" y="4754563"/>
            <a:ext cx="62753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Lily is very </a:t>
            </a:r>
            <a:r>
              <a:rPr lang="en-US" altLang="zh-CN">
                <a:solidFill>
                  <a:srgbClr val="CC3300"/>
                </a:solidFill>
              </a:rPr>
              <a:t>good at playing</a:t>
            </a:r>
            <a:r>
              <a:rPr lang="en-US" altLang="zh-CN"/>
              <a:t> chess.</a:t>
            </a:r>
            <a:endParaRPr lang="zh-CN" altLang="en-US"/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757238" y="4191000"/>
            <a:ext cx="44243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76225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/>
              <a:t>Lily</a:t>
            </a:r>
            <a:r>
              <a:rPr lang="zh-CN" altLang="en-US"/>
              <a:t>最擅长下象棋了。</a:t>
            </a:r>
          </a:p>
        </p:txBody>
      </p:sp>
      <p:sp>
        <p:nvSpPr>
          <p:cNvPr id="13323" name="TextBox 1"/>
          <p:cNvSpPr txBox="1">
            <a:spLocks noChangeArrowheads="1"/>
          </p:cNvSpPr>
          <p:nvPr/>
        </p:nvSpPr>
        <p:spPr bwMode="auto">
          <a:xfrm>
            <a:off x="1143000" y="1570038"/>
            <a:ext cx="3810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/>
              <a:t>我善于讲故事。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3" grpId="0"/>
      <p:bldP spid="121864" grpId="0"/>
      <p:bldP spid="121865" grpId="0"/>
      <p:bldP spid="121866" grpId="0"/>
      <p:bldP spid="121867" grpId="0"/>
    </p:bldLst>
  </p:timing>
</p:sld>
</file>

<file path=ppt/theme/theme1.xml><?xml version="1.0" encoding="utf-8"?>
<a:theme xmlns:a="http://schemas.openxmlformats.org/drawingml/2006/main" name="CL_PowerPoint_Template_102507">
  <a:themeElements>
    <a:clrScheme name="">
      <a:dk1>
        <a:srgbClr val="000000"/>
      </a:dk1>
      <a:lt1>
        <a:srgbClr val="FFFFFF"/>
      </a:lt1>
      <a:dk2>
        <a:srgbClr val="B2DCEE"/>
      </a:dk2>
      <a:lt2>
        <a:srgbClr val="80C4E2"/>
      </a:lt2>
      <a:accent1>
        <a:srgbClr val="013658"/>
      </a:accent1>
      <a:accent2>
        <a:srgbClr val="0C5C92"/>
      </a:accent2>
      <a:accent3>
        <a:srgbClr val="FFFFFF"/>
      </a:accent3>
      <a:accent4>
        <a:srgbClr val="000000"/>
      </a:accent4>
      <a:accent5>
        <a:srgbClr val="AAAEB4"/>
      </a:accent5>
      <a:accent6>
        <a:srgbClr val="0A5384"/>
      </a:accent6>
      <a:hlink>
        <a:srgbClr val="0089C5"/>
      </a:hlink>
      <a:folHlink>
        <a:srgbClr val="4CACD6"/>
      </a:folHlink>
    </a:clrScheme>
    <a:fontScheme name="CL_PowerPoint_Template_1025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_PowerPoint_Template_1025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_PowerPoint_Template_1025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_PowerPoint_Template_1025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_PowerPoint_Template_1025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_PowerPoint_Template_1025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_PowerPoint_Template_1025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_PowerPoint_Template_1025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L_PowerPoint_Template_102507">
  <a:themeElements>
    <a:clrScheme name="">
      <a:dk1>
        <a:srgbClr val="000000"/>
      </a:dk1>
      <a:lt1>
        <a:srgbClr val="FFFFFF"/>
      </a:lt1>
      <a:dk2>
        <a:srgbClr val="B2DCEE"/>
      </a:dk2>
      <a:lt2>
        <a:srgbClr val="80C4E2"/>
      </a:lt2>
      <a:accent1>
        <a:srgbClr val="013658"/>
      </a:accent1>
      <a:accent2>
        <a:srgbClr val="0C5C92"/>
      </a:accent2>
      <a:accent3>
        <a:srgbClr val="FFFFFF"/>
      </a:accent3>
      <a:accent4>
        <a:srgbClr val="000000"/>
      </a:accent4>
      <a:accent5>
        <a:srgbClr val="AAAEB4"/>
      </a:accent5>
      <a:accent6>
        <a:srgbClr val="0A5384"/>
      </a:accent6>
      <a:hlink>
        <a:srgbClr val="0089C5"/>
      </a:hlink>
      <a:folHlink>
        <a:srgbClr val="4CACD6"/>
      </a:folHlink>
    </a:clrScheme>
    <a:fontScheme name="2_CL_PowerPoint_Template_10250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L_PowerPoint_Template_1025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L_PowerPoint_Template_1025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L_PowerPoint_Template_1025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L_PowerPoint_Template_1025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L_PowerPoint_Template_1025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L_PowerPoint_Template_1025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L_PowerPoint_Template_1025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4168</TotalTime>
  <Words>1007</Words>
  <Application>Microsoft Office PowerPoint</Application>
  <PresentationFormat>全屏显示(4:3)</PresentationFormat>
  <Paragraphs>178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Times New Roman</vt:lpstr>
      <vt:lpstr>宋体</vt:lpstr>
      <vt:lpstr>Arial</vt:lpstr>
      <vt:lpstr>Wingdings</vt:lpstr>
      <vt:lpstr>华文彩云</vt:lpstr>
      <vt:lpstr>Comic Sans MS</vt:lpstr>
      <vt:lpstr>Constantia</vt:lpstr>
      <vt:lpstr>GungsuhChe</vt:lpstr>
      <vt:lpstr>CL_PowerPoint_Template_102507</vt:lpstr>
      <vt:lpstr>2_CL_PowerPoint_Template_102507</vt:lpstr>
      <vt:lpstr>CorelDRAW 9.0 Graphic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Thomson</dc:creator>
  <cp:lastModifiedBy>user</cp:lastModifiedBy>
  <cp:revision>373</cp:revision>
  <dcterms:created xsi:type="dcterms:W3CDTF">2008-03-21T16:46:40Z</dcterms:created>
  <dcterms:modified xsi:type="dcterms:W3CDTF">2015-08-12T01:53:04Z</dcterms:modified>
</cp:coreProperties>
</file>